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Open Sans" panose="020B06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C51835-EA22-41E7-A3CD-457B4F33C171}">
  <a:tblStyle styleId="{ADC51835-EA22-41E7-A3CD-457B4F33C171}" styleName="Table_0">
    <a:wholeTbl>
      <a:tcTxStyle>
        <a:font>
          <a:latin typeface="Arial"/>
          <a:ea typeface="Arial"/>
          <a:cs typeface="Arial"/>
        </a:font>
        <a:srgbClr val="000000"/>
      </a:tcTxStyle>
      <a:tcStyle>
        <a:tcBdr>
          <a:left>
            <a:ln cap="flat" cmpd="sng">
              <a:solidFill>
                <a:srgbClr val="222222"/>
              </a:solidFill>
              <a:prstDash val="solid"/>
              <a:round/>
              <a:headEnd type="none" w="sm" len="sm"/>
              <a:tailEnd type="none" w="sm" len="sm"/>
            </a:ln>
          </a:left>
          <a:right>
            <a:ln cap="flat" cmpd="sng">
              <a:solidFill>
                <a:srgbClr val="222222"/>
              </a:solidFill>
              <a:prstDash val="solid"/>
              <a:round/>
              <a:headEnd type="none" w="sm" len="sm"/>
              <a:tailEnd type="none" w="sm" len="sm"/>
            </a:ln>
          </a:right>
          <a:top>
            <a:ln cap="flat" cmpd="sng">
              <a:solidFill>
                <a:srgbClr val="222222"/>
              </a:solidFill>
              <a:prstDash val="solid"/>
              <a:round/>
              <a:headEnd type="none" w="sm" len="sm"/>
              <a:tailEnd type="none" w="sm" len="sm"/>
            </a:ln>
          </a:top>
          <a:bottom>
            <a:ln cap="flat" cmpd="sng">
              <a:solidFill>
                <a:srgbClr val="222222"/>
              </a:solidFill>
              <a:prstDash val="solid"/>
              <a:round/>
              <a:headEnd type="none" w="sm" len="sm"/>
              <a:tailEnd type="none" w="sm" len="sm"/>
            </a:ln>
          </a:bottom>
          <a:insideH>
            <a:ln cap="flat" cmpd="sng">
              <a:solidFill>
                <a:srgbClr val="222222"/>
              </a:solidFill>
              <a:prstDash val="solid"/>
              <a:round/>
              <a:headEnd type="none" w="sm" len="sm"/>
              <a:tailEnd type="none" w="sm" len="sm"/>
            </a:ln>
          </a:insideH>
          <a:insideV>
            <a:ln cap="flat" cmpd="sng">
              <a:solidFill>
                <a:srgbClr val="222222"/>
              </a:solidFill>
              <a:prstDash val="solid"/>
              <a:round/>
              <a:headEnd type="none" w="sm" len="sm"/>
              <a:tailEnd type="none" w="sm" len="sm"/>
            </a:ln>
          </a:insideV>
        </a:tcBdr>
        <a:fill>
          <a:solidFill>
            <a:srgbClr val="FFFFFF"/>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estimatesofthepopulationforenglandandwa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estimatesofthepopulationforenglandandwal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b0140146c0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b0140146c0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0140146c0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b0140146c0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Helen</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b65b7deb5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b65b7deb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b65b7deb5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b65b7deb5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c4805724c5_0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c4805724c5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c4805724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c4805724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aseline="30000">
                <a:solidFill>
                  <a:srgbClr val="595959"/>
                </a:solidFill>
              </a:rPr>
              <a:t>1</a:t>
            </a:r>
            <a:r>
              <a:rPr lang="en-GB" sz="800">
                <a:solidFill>
                  <a:schemeClr val="dk1"/>
                </a:solidFill>
              </a:rPr>
              <a:t> </a:t>
            </a:r>
            <a:r>
              <a:rPr lang="en-GB" sz="800">
                <a:solidFill>
                  <a:schemeClr val="dk1"/>
                </a:solidFill>
                <a:latin typeface="Calibri"/>
                <a:ea typeface="Calibri"/>
                <a:cs typeface="Calibri"/>
                <a:sym typeface="Calibri"/>
              </a:rPr>
              <a:t>ONS Census 2021 and 2011 (via GLA London Datastore) </a:t>
            </a:r>
            <a:endParaRPr sz="800">
              <a:solidFill>
                <a:schemeClr val="dk1"/>
              </a:solidFill>
            </a:endParaRPr>
          </a:p>
          <a:p>
            <a:pPr marL="0" lvl="0" indent="0" algn="l" rtl="0">
              <a:spcBef>
                <a:spcPts val="0"/>
              </a:spcBef>
              <a:spcAft>
                <a:spcPts val="0"/>
              </a:spcAft>
              <a:buClr>
                <a:schemeClr val="dk1"/>
              </a:buClr>
              <a:buSzPts val="1100"/>
              <a:buFont typeface="Arial"/>
              <a:buNone/>
            </a:pPr>
            <a:r>
              <a:rPr lang="en-GB" baseline="30000">
                <a:solidFill>
                  <a:schemeClr val="dk1"/>
                </a:solidFill>
              </a:rPr>
              <a:t>2</a:t>
            </a:r>
            <a:r>
              <a:rPr lang="en-GB" sz="800">
                <a:solidFill>
                  <a:schemeClr val="dk1"/>
                </a:solidFill>
              </a:rPr>
              <a:t>ONS mid-year estimates 2022, </a:t>
            </a:r>
            <a:r>
              <a:rPr lang="en-GB" sz="800" u="sng">
                <a:solidFill>
                  <a:srgbClr val="1155CC"/>
                </a:solidFill>
                <a:hlinkClick r:id="rId3">
                  <a:extLst>
                    <a:ext uri="{A12FA001-AC4F-418D-AE19-62706E023703}">
                      <ahyp:hlinkClr xmlns:ahyp="http://schemas.microsoft.com/office/drawing/2018/hyperlinkcolor" val="tx"/>
                    </a:ext>
                  </a:extLst>
                </a:hlinkClick>
              </a:rPr>
              <a:t>https://www.ons.gov.uk/peoplepopulationandcommunity/populationandmigration/populationestimates/datasets/estimatesofthepopulationforenglandandwales</a:t>
            </a:r>
            <a:r>
              <a:rPr lang="en-GB" sz="800">
                <a:solidFill>
                  <a:schemeClr val="dk1"/>
                </a:solidFill>
              </a:rPr>
              <a:t> (accessed January 2024)</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4805724c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4805724c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aseline="30000">
                <a:solidFill>
                  <a:srgbClr val="595959"/>
                </a:solidFill>
              </a:rPr>
              <a:t>1</a:t>
            </a:r>
            <a:r>
              <a:rPr lang="en-GB" sz="800">
                <a:solidFill>
                  <a:schemeClr val="dk1"/>
                </a:solidFill>
              </a:rPr>
              <a:t> </a:t>
            </a:r>
            <a:r>
              <a:rPr lang="en-GB" sz="800">
                <a:solidFill>
                  <a:schemeClr val="dk1"/>
                </a:solidFill>
                <a:latin typeface="Calibri"/>
                <a:ea typeface="Calibri"/>
                <a:cs typeface="Calibri"/>
                <a:sym typeface="Calibri"/>
              </a:rPr>
              <a:t>ONS Census 2021 and 2011 (via GLA London Datastore) </a:t>
            </a:r>
            <a:endParaRPr sz="800">
              <a:solidFill>
                <a:schemeClr val="dk1"/>
              </a:solidFill>
            </a:endParaRPr>
          </a:p>
          <a:p>
            <a:pPr marL="0" lvl="0" indent="0" algn="l" rtl="0">
              <a:spcBef>
                <a:spcPts val="0"/>
              </a:spcBef>
              <a:spcAft>
                <a:spcPts val="0"/>
              </a:spcAft>
              <a:buClr>
                <a:schemeClr val="dk1"/>
              </a:buClr>
              <a:buSzPts val="1100"/>
              <a:buFont typeface="Arial"/>
              <a:buNone/>
            </a:pPr>
            <a:r>
              <a:rPr lang="en-GB" baseline="30000">
                <a:solidFill>
                  <a:schemeClr val="dk1"/>
                </a:solidFill>
              </a:rPr>
              <a:t>2</a:t>
            </a:r>
            <a:r>
              <a:rPr lang="en-GB" sz="800">
                <a:solidFill>
                  <a:schemeClr val="dk1"/>
                </a:solidFill>
              </a:rPr>
              <a:t>ONS mid-year estimates 2022, </a:t>
            </a:r>
            <a:r>
              <a:rPr lang="en-GB" sz="800" u="sng">
                <a:solidFill>
                  <a:srgbClr val="1155CC"/>
                </a:solidFill>
                <a:hlinkClick r:id="rId3">
                  <a:extLst>
                    <a:ext uri="{A12FA001-AC4F-418D-AE19-62706E023703}">
                      <ahyp:hlinkClr xmlns:ahyp="http://schemas.microsoft.com/office/drawing/2018/hyperlinkcolor" val="tx"/>
                    </a:ext>
                  </a:extLst>
                </a:hlinkClick>
              </a:rPr>
              <a:t>https://www.ons.gov.uk/peoplepopulationandcommunity/populationandmigration/populationestimates/datasets/estimatesofthepopulationforenglandandwales</a:t>
            </a:r>
            <a:r>
              <a:rPr lang="en-GB" sz="800">
                <a:solidFill>
                  <a:schemeClr val="dk1"/>
                </a:solidFill>
              </a:rPr>
              <a:t> (accessed January 2024)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c4805724c5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c4805724c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65b7deb5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b65b7deb5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4805724c5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c4805724c5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Iona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b68bc6e1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b68bc6e1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4805724c5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4805724c5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4805724c5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4805724c5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13"/>
          <p:cNvSpPr/>
          <p:nvPr/>
        </p:nvSpPr>
        <p:spPr>
          <a:xfrm>
            <a:off x="1994125" y="4305075"/>
            <a:ext cx="5837700" cy="83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title">
  <p:cSld name="CUSTOM">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 name="Google Shape;62;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0" name="Google Shape;7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5" name="Google Shape;7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 name="Google Shape;81;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 name="Google Shape;90;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 name="Google Shape;9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7" name="Google Shape;97;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8" name="Google Shape;9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01"/>
        <p:cNvGrpSpPr/>
        <p:nvPr/>
      </p:nvGrpSpPr>
      <p:grpSpPr>
        <a:xfrm>
          <a:off x="0" y="0"/>
          <a:ext cx="0" cy="0"/>
          <a:chOff x="0" y="0"/>
          <a:chExt cx="0" cy="0"/>
        </a:xfrm>
      </p:grpSpPr>
      <p:sp>
        <p:nvSpPr>
          <p:cNvPr id="102" name="Google Shape;102;p27"/>
          <p:cNvSpPr txBox="1">
            <a:spLocks noGrp="1"/>
          </p:cNvSpPr>
          <p:nvPr>
            <p:ph type="body" idx="1"/>
          </p:nvPr>
        </p:nvSpPr>
        <p:spPr>
          <a:xfrm>
            <a:off x="311150" y="14787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3" name="Google Shape;10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04" name="Google Shape;104;p27"/>
          <p:cNvSpPr txBox="1">
            <a:spLocks noGrp="1"/>
          </p:cNvSpPr>
          <p:nvPr>
            <p:ph type="title"/>
          </p:nvPr>
        </p:nvSpPr>
        <p:spPr>
          <a:xfrm>
            <a:off x="642938" y="482203"/>
            <a:ext cx="7858200" cy="568200"/>
          </a:xfrm>
          <a:prstGeom prst="rect">
            <a:avLst/>
          </a:prstGeom>
          <a:noFill/>
          <a:ln>
            <a:noFill/>
          </a:ln>
        </p:spPr>
        <p:txBody>
          <a:bodyPr spcFirstLastPara="1" wrap="square" lIns="0" tIns="0" rIns="0" bIns="0" anchor="t" anchorCtr="0">
            <a:noAutofit/>
          </a:bodyPr>
          <a:lstStyle>
            <a:lvl1pPr lvl="0" algn="l" rtl="0">
              <a:lnSpc>
                <a:spcPct val="155555"/>
              </a:lnSpc>
              <a:spcBef>
                <a:spcPts val="0"/>
              </a:spcBef>
              <a:spcAft>
                <a:spcPts val="0"/>
              </a:spcAft>
              <a:buClr>
                <a:schemeClr val="accent1"/>
              </a:buClr>
              <a:buSzPts val="3500"/>
              <a:buFont typeface="Arial"/>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7"/>
          <p:cNvSpPr txBox="1">
            <a:spLocks noGrp="1"/>
          </p:cNvSpPr>
          <p:nvPr>
            <p:ph type="subTitle" idx="2"/>
          </p:nvPr>
        </p:nvSpPr>
        <p:spPr>
          <a:xfrm>
            <a:off x="642938" y="948648"/>
            <a:ext cx="7857000" cy="265800"/>
          </a:xfrm>
          <a:prstGeom prst="rect">
            <a:avLst/>
          </a:prstGeom>
          <a:noFill/>
          <a:ln>
            <a:noFill/>
          </a:ln>
        </p:spPr>
        <p:txBody>
          <a:bodyPr spcFirstLastPara="1" wrap="square" lIns="0" tIns="0" rIns="0" bIns="0" anchor="t" anchorCtr="0">
            <a:noAutofit/>
          </a:bodyPr>
          <a:lstStyle>
            <a:lvl1pPr lvl="0" algn="l" rtl="0">
              <a:lnSpc>
                <a:spcPct val="111764"/>
              </a:lnSpc>
              <a:spcBef>
                <a:spcPts val="0"/>
              </a:spcBef>
              <a:spcAft>
                <a:spcPts val="0"/>
              </a:spcAft>
              <a:buClr>
                <a:schemeClr val="accent5"/>
              </a:buClr>
              <a:buSzPts val="2200"/>
              <a:buNone/>
              <a:defRPr sz="2200">
                <a:solidFill>
                  <a:schemeClr val="accent5"/>
                </a:solidFill>
              </a:defRPr>
            </a:lvl1pPr>
            <a:lvl2pPr lvl="1" algn="ctr" rtl="0">
              <a:lnSpc>
                <a:spcPct val="112500"/>
              </a:lnSpc>
              <a:spcBef>
                <a:spcPts val="0"/>
              </a:spcBef>
              <a:spcAft>
                <a:spcPts val="0"/>
              </a:spcAft>
              <a:buClr>
                <a:srgbClr val="888888"/>
              </a:buClr>
              <a:buSzPts val="1000"/>
              <a:buNone/>
              <a:defRPr>
                <a:solidFill>
                  <a:srgbClr val="888888"/>
                </a:solidFill>
              </a:defRPr>
            </a:lvl2pPr>
            <a:lvl3pPr lvl="2" algn="ctr" rtl="0">
              <a:lnSpc>
                <a:spcPct val="112500"/>
              </a:lnSpc>
              <a:spcBef>
                <a:spcPts val="700"/>
              </a:spcBef>
              <a:spcAft>
                <a:spcPts val="0"/>
              </a:spcAft>
              <a:buClr>
                <a:srgbClr val="888888"/>
              </a:buClr>
              <a:buSzPts val="1000"/>
              <a:buNone/>
              <a:defRPr>
                <a:solidFill>
                  <a:srgbClr val="888888"/>
                </a:solidFill>
              </a:defRPr>
            </a:lvl3pPr>
            <a:lvl4pPr lvl="3" algn="ctr" rtl="0">
              <a:lnSpc>
                <a:spcPct val="112500"/>
              </a:lnSpc>
              <a:spcBef>
                <a:spcPts val="700"/>
              </a:spcBef>
              <a:spcAft>
                <a:spcPts val="0"/>
              </a:spcAft>
              <a:buClr>
                <a:srgbClr val="888888"/>
              </a:buClr>
              <a:buSzPts val="1000"/>
              <a:buNone/>
              <a:defRPr>
                <a:solidFill>
                  <a:srgbClr val="888888"/>
                </a:solidFill>
              </a:defRPr>
            </a:lvl4pPr>
            <a:lvl5pPr lvl="4" algn="ctr" rtl="0">
              <a:lnSpc>
                <a:spcPct val="112500"/>
              </a:lnSpc>
              <a:spcBef>
                <a:spcPts val="700"/>
              </a:spcBef>
              <a:spcAft>
                <a:spcPts val="0"/>
              </a:spcAft>
              <a:buClr>
                <a:srgbClr val="888888"/>
              </a:buClr>
              <a:buSzPts val="1000"/>
              <a:buNone/>
              <a:defRPr>
                <a:solidFill>
                  <a:srgbClr val="888888"/>
                </a:solidFill>
              </a:defRPr>
            </a:lvl5pPr>
            <a:lvl6pPr lvl="5" algn="ctr" rtl="0">
              <a:spcBef>
                <a:spcPts val="700"/>
              </a:spcBef>
              <a:spcAft>
                <a:spcPts val="0"/>
              </a:spcAft>
              <a:buClr>
                <a:srgbClr val="888888"/>
              </a:buClr>
              <a:buSzPts val="1800"/>
              <a:buNone/>
              <a:defRPr>
                <a:solidFill>
                  <a:srgbClr val="888888"/>
                </a:solidFill>
              </a:defRPr>
            </a:lvl6pPr>
            <a:lvl7pPr lvl="6" algn="ctr" rtl="0">
              <a:spcBef>
                <a:spcPts val="1200"/>
              </a:spcBef>
              <a:spcAft>
                <a:spcPts val="0"/>
              </a:spcAft>
              <a:buClr>
                <a:srgbClr val="888888"/>
              </a:buClr>
              <a:buSzPts val="1800"/>
              <a:buNone/>
              <a:defRPr>
                <a:solidFill>
                  <a:srgbClr val="888888"/>
                </a:solidFill>
              </a:defRPr>
            </a:lvl7pPr>
            <a:lvl8pPr lvl="7" algn="ctr" rtl="0">
              <a:spcBef>
                <a:spcPts val="1200"/>
              </a:spcBef>
              <a:spcAft>
                <a:spcPts val="0"/>
              </a:spcAft>
              <a:buClr>
                <a:srgbClr val="888888"/>
              </a:buClr>
              <a:buSzPts val="1800"/>
              <a:buNone/>
              <a:defRPr>
                <a:solidFill>
                  <a:srgbClr val="888888"/>
                </a:solidFill>
              </a:defRPr>
            </a:lvl8pPr>
            <a:lvl9pPr lvl="8" algn="ctr" rtl="0">
              <a:spcBef>
                <a:spcPts val="1200"/>
              </a:spcBef>
              <a:spcAft>
                <a:spcPts val="1200"/>
              </a:spcAft>
              <a:buClr>
                <a:srgbClr val="888888"/>
              </a:buClr>
              <a:buSzPts val="18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7" name="Google Shape;5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8" name="Google Shape;5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9" name="Google Shape;59;p15"/>
          <p:cNvPicPr preferRelativeResize="0"/>
          <p:nvPr/>
        </p:nvPicPr>
        <p:blipFill>
          <a:blip r:embed="rId14">
            <a:alphaModFix/>
          </a:blip>
          <a:stretch>
            <a:fillRect/>
          </a:stretch>
        </p:blipFill>
        <p:spPr>
          <a:xfrm>
            <a:off x="0" y="4683694"/>
            <a:ext cx="9143999" cy="4598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onnectedkingston.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8"/>
          <p:cNvSpPr txBox="1">
            <a:spLocks noGrp="1"/>
          </p:cNvSpPr>
          <p:nvPr>
            <p:ph type="ctrTitle"/>
          </p:nvPr>
        </p:nvSpPr>
        <p:spPr>
          <a:xfrm>
            <a:off x="75025" y="556975"/>
            <a:ext cx="8883900" cy="2854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3866"/>
          </a:p>
          <a:p>
            <a:pPr marL="0" lvl="0" indent="0" algn="ctr" rtl="0">
              <a:spcBef>
                <a:spcPts val="0"/>
              </a:spcBef>
              <a:spcAft>
                <a:spcPts val="0"/>
              </a:spcAft>
              <a:buNone/>
            </a:pPr>
            <a:endParaRPr sz="3866" b="1"/>
          </a:p>
          <a:p>
            <a:pPr marL="0" lvl="0" indent="0" algn="ctr" rtl="0">
              <a:spcBef>
                <a:spcPts val="0"/>
              </a:spcBef>
              <a:spcAft>
                <a:spcPts val="0"/>
              </a:spcAft>
              <a:buNone/>
            </a:pPr>
            <a:r>
              <a:rPr lang="en-GB" sz="3866" b="1"/>
              <a:t>Prevention &amp; Early Intervention Approach for Kingston </a:t>
            </a:r>
            <a:endParaRPr sz="3866" b="1"/>
          </a:p>
          <a:p>
            <a:pPr marL="457200" lvl="0" indent="0" algn="ctr" rtl="0">
              <a:spcBef>
                <a:spcPts val="0"/>
              </a:spcBef>
              <a:spcAft>
                <a:spcPts val="0"/>
              </a:spcAft>
              <a:buNone/>
            </a:pPr>
            <a:endParaRPr sz="2866"/>
          </a:p>
          <a:p>
            <a:pPr marL="0" lvl="0" indent="0" algn="l" rtl="0">
              <a:spcBef>
                <a:spcPts val="0"/>
              </a:spcBef>
              <a:spcAft>
                <a:spcPts val="0"/>
              </a:spcAft>
              <a:buNone/>
            </a:pPr>
            <a:endParaRPr sz="4644"/>
          </a:p>
        </p:txBody>
      </p:sp>
      <p:sp>
        <p:nvSpPr>
          <p:cNvPr id="111" name="Google Shape;111;p28"/>
          <p:cNvSpPr txBox="1">
            <a:spLocks noGrp="1"/>
          </p:cNvSpPr>
          <p:nvPr>
            <p:ph type="subTitle" idx="1"/>
          </p:nvPr>
        </p:nvSpPr>
        <p:spPr>
          <a:xfrm>
            <a:off x="256675" y="2657975"/>
            <a:ext cx="8520600" cy="15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VCSE Forum Discussion, 20th March 2024</a:t>
            </a:r>
            <a:endParaRPr/>
          </a:p>
          <a:p>
            <a:pPr marL="0" lvl="0" indent="0" algn="ctr" rtl="0">
              <a:spcBef>
                <a:spcPts val="0"/>
              </a:spcBef>
              <a:spcAft>
                <a:spcPts val="0"/>
              </a:spcAft>
              <a:buClr>
                <a:schemeClr val="dk1"/>
              </a:buClr>
              <a:buSzPts val="1100"/>
              <a:buFont typeface="Arial"/>
              <a:buNone/>
            </a:pPr>
            <a:r>
              <a:rPr lang="en-GB" b="1"/>
              <a:t>Iona Lidington, Director of Public Health</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p:nvPr/>
        </p:nvSpPr>
        <p:spPr>
          <a:xfrm>
            <a:off x="5708653" y="653400"/>
            <a:ext cx="3250500" cy="225000"/>
          </a:xfrm>
          <a:prstGeom prst="roundRect">
            <a:avLst>
              <a:gd name="adj" fmla="val 16667"/>
            </a:avLst>
          </a:prstGeom>
          <a:solidFill>
            <a:srgbClr val="F3F3F3"/>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Other ‘Hubs’ in the Community</a:t>
            </a:r>
            <a:endParaRPr b="1"/>
          </a:p>
        </p:txBody>
      </p:sp>
      <p:sp>
        <p:nvSpPr>
          <p:cNvPr id="223" name="Google Shape;223;p37"/>
          <p:cNvSpPr/>
          <p:nvPr/>
        </p:nvSpPr>
        <p:spPr>
          <a:xfrm>
            <a:off x="317125" y="626000"/>
            <a:ext cx="4628100" cy="225000"/>
          </a:xfrm>
          <a:prstGeom prst="roundRect">
            <a:avLst>
              <a:gd name="adj" fmla="val 16667"/>
            </a:avLst>
          </a:prstGeom>
          <a:solidFill>
            <a:srgbClr val="F3F3F3"/>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 Areas of Focus / Premises + Guildhall 2</a:t>
            </a:r>
            <a:endParaRPr b="1"/>
          </a:p>
        </p:txBody>
      </p:sp>
      <p:grpSp>
        <p:nvGrpSpPr>
          <p:cNvPr id="224" name="Google Shape;224;p37"/>
          <p:cNvGrpSpPr/>
          <p:nvPr/>
        </p:nvGrpSpPr>
        <p:grpSpPr>
          <a:xfrm>
            <a:off x="3749938" y="2464957"/>
            <a:ext cx="661594" cy="646498"/>
            <a:chOff x="6232000" y="1435050"/>
            <a:chExt cx="488225" cy="481850"/>
          </a:xfrm>
        </p:grpSpPr>
        <p:sp>
          <p:nvSpPr>
            <p:cNvPr id="225" name="Google Shape;225;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6" name="Google Shape;226;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7" name="Google Shape;227;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 name="Google Shape;228;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 name="Google Shape;229;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 name="Google Shape;230;p37"/>
          <p:cNvGrpSpPr/>
          <p:nvPr/>
        </p:nvGrpSpPr>
        <p:grpSpPr>
          <a:xfrm>
            <a:off x="3779980" y="3688399"/>
            <a:ext cx="661594" cy="568583"/>
            <a:chOff x="6232000" y="1435050"/>
            <a:chExt cx="488225" cy="481850"/>
          </a:xfrm>
        </p:grpSpPr>
        <p:sp>
          <p:nvSpPr>
            <p:cNvPr id="231" name="Google Shape;231;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2" name="Google Shape;232;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3" name="Google Shape;233;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5" name="Google Shape;235;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6" name="Google Shape;236;p37"/>
          <p:cNvGrpSpPr/>
          <p:nvPr/>
        </p:nvGrpSpPr>
        <p:grpSpPr>
          <a:xfrm>
            <a:off x="6944268" y="1555355"/>
            <a:ext cx="803862" cy="724510"/>
            <a:chOff x="6232000" y="1435050"/>
            <a:chExt cx="488225" cy="481850"/>
          </a:xfrm>
        </p:grpSpPr>
        <p:sp>
          <p:nvSpPr>
            <p:cNvPr id="237" name="Google Shape;237;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42" name="Google Shape;242;p37"/>
          <p:cNvGrpSpPr/>
          <p:nvPr/>
        </p:nvGrpSpPr>
        <p:grpSpPr>
          <a:xfrm>
            <a:off x="787714" y="2356500"/>
            <a:ext cx="661594" cy="568583"/>
            <a:chOff x="6232000" y="1435050"/>
            <a:chExt cx="488225" cy="481850"/>
          </a:xfrm>
        </p:grpSpPr>
        <p:sp>
          <p:nvSpPr>
            <p:cNvPr id="243" name="Google Shape;243;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4" name="Google Shape;244;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5" name="Google Shape;245;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6" name="Google Shape;246;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7" name="Google Shape;247;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48" name="Google Shape;248;p37"/>
          <p:cNvGrpSpPr/>
          <p:nvPr/>
        </p:nvGrpSpPr>
        <p:grpSpPr>
          <a:xfrm>
            <a:off x="758424" y="1341261"/>
            <a:ext cx="720181" cy="568583"/>
            <a:chOff x="6232000" y="1435050"/>
            <a:chExt cx="488225" cy="481850"/>
          </a:xfrm>
        </p:grpSpPr>
        <p:sp>
          <p:nvSpPr>
            <p:cNvPr id="249" name="Google Shape;249;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250" name="Google Shape;250;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251" name="Google Shape;251;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252" name="Google Shape;252;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253" name="Google Shape;253;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grpSp>
      <p:grpSp>
        <p:nvGrpSpPr>
          <p:cNvPr id="254" name="Google Shape;254;p37"/>
          <p:cNvGrpSpPr/>
          <p:nvPr/>
        </p:nvGrpSpPr>
        <p:grpSpPr>
          <a:xfrm>
            <a:off x="758426" y="3242892"/>
            <a:ext cx="720181" cy="646498"/>
            <a:chOff x="6232000" y="1435050"/>
            <a:chExt cx="488225" cy="481850"/>
          </a:xfrm>
        </p:grpSpPr>
        <p:sp>
          <p:nvSpPr>
            <p:cNvPr id="255" name="Google Shape;255;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6" name="Google Shape;256;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7" name="Google Shape;257;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8" name="Google Shape;258;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9" name="Google Shape;259;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60" name="Google Shape;260;p37"/>
          <p:cNvSpPr txBox="1"/>
          <p:nvPr/>
        </p:nvSpPr>
        <p:spPr>
          <a:xfrm>
            <a:off x="4527675" y="2418750"/>
            <a:ext cx="14202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900"/>
              <a:t>Information &amp; Advice Centre (IAC)</a:t>
            </a:r>
            <a:endParaRPr sz="900"/>
          </a:p>
          <a:p>
            <a:pPr marL="0" marR="0" lvl="0" indent="0" algn="l" rtl="0">
              <a:lnSpc>
                <a:spcPct val="100000"/>
              </a:lnSpc>
              <a:spcBef>
                <a:spcPts val="0"/>
              </a:spcBef>
              <a:spcAft>
                <a:spcPts val="0"/>
              </a:spcAft>
              <a:buNone/>
            </a:pPr>
            <a:r>
              <a:rPr lang="en-GB" sz="900"/>
              <a:t>Customer Contact Centre:</a:t>
            </a:r>
            <a:endParaRPr sz="900"/>
          </a:p>
          <a:p>
            <a:pPr marL="0" marR="0" lvl="0" indent="0" algn="l" rtl="0">
              <a:lnSpc>
                <a:spcPct val="100000"/>
              </a:lnSpc>
              <a:spcBef>
                <a:spcPts val="0"/>
              </a:spcBef>
              <a:spcAft>
                <a:spcPts val="0"/>
              </a:spcAft>
              <a:buNone/>
            </a:pPr>
            <a:r>
              <a:rPr lang="en-GB" sz="900"/>
              <a:t>Information, advice and guidance</a:t>
            </a:r>
            <a:endParaRPr sz="1100"/>
          </a:p>
        </p:txBody>
      </p:sp>
      <p:sp>
        <p:nvSpPr>
          <p:cNvPr id="261" name="Google Shape;261;p37"/>
          <p:cNvSpPr txBox="1"/>
          <p:nvPr/>
        </p:nvSpPr>
        <p:spPr>
          <a:xfrm>
            <a:off x="3612675" y="3157638"/>
            <a:ext cx="855000" cy="49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t>Kingston Library</a:t>
            </a:r>
            <a:endParaRPr sz="1000" b="1"/>
          </a:p>
        </p:txBody>
      </p:sp>
      <p:sp>
        <p:nvSpPr>
          <p:cNvPr id="262" name="Google Shape;262;p37"/>
          <p:cNvSpPr txBox="1"/>
          <p:nvPr/>
        </p:nvSpPr>
        <p:spPr>
          <a:xfrm>
            <a:off x="91850" y="0"/>
            <a:ext cx="6862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002060"/>
                </a:solidFill>
              </a:rPr>
              <a:t>Kingston’s Network of ‘Hubs’ in the Community</a:t>
            </a:r>
            <a:endParaRPr b="1"/>
          </a:p>
        </p:txBody>
      </p:sp>
      <p:sp>
        <p:nvSpPr>
          <p:cNvPr id="263" name="Google Shape;263;p37"/>
          <p:cNvSpPr txBox="1"/>
          <p:nvPr/>
        </p:nvSpPr>
        <p:spPr>
          <a:xfrm>
            <a:off x="343609" y="2979050"/>
            <a:ext cx="165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a:t>3.Hook Centre</a:t>
            </a:r>
            <a:endParaRPr sz="1000" b="1"/>
          </a:p>
        </p:txBody>
      </p:sp>
      <p:grpSp>
        <p:nvGrpSpPr>
          <p:cNvPr id="264" name="Google Shape;264;p37"/>
          <p:cNvGrpSpPr/>
          <p:nvPr/>
        </p:nvGrpSpPr>
        <p:grpSpPr>
          <a:xfrm>
            <a:off x="3749940" y="1516461"/>
            <a:ext cx="661594" cy="568583"/>
            <a:chOff x="6232000" y="1435050"/>
            <a:chExt cx="488225" cy="481850"/>
          </a:xfrm>
        </p:grpSpPr>
        <p:sp>
          <p:nvSpPr>
            <p:cNvPr id="265" name="Google Shape;265;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266" name="Google Shape;266;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267" name="Google Shape;267;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268" name="Google Shape;268;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269" name="Google Shape;269;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grpSp>
      <p:sp>
        <p:nvSpPr>
          <p:cNvPr id="270" name="Google Shape;270;p37"/>
          <p:cNvSpPr txBox="1"/>
          <p:nvPr/>
        </p:nvSpPr>
        <p:spPr>
          <a:xfrm>
            <a:off x="3435850" y="984400"/>
            <a:ext cx="1527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b="1"/>
              <a:t>5.Norbiton/ CRE Hub - to be developed</a:t>
            </a:r>
            <a:endParaRPr sz="1000" b="1"/>
          </a:p>
        </p:txBody>
      </p:sp>
      <p:sp>
        <p:nvSpPr>
          <p:cNvPr id="271" name="Google Shape;271;p37"/>
          <p:cNvSpPr txBox="1"/>
          <p:nvPr/>
        </p:nvSpPr>
        <p:spPr>
          <a:xfrm>
            <a:off x="390201" y="3943175"/>
            <a:ext cx="1420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b="1"/>
              <a:t>4. New Malden Library</a:t>
            </a:r>
            <a:endParaRPr sz="1000" b="1"/>
          </a:p>
        </p:txBody>
      </p:sp>
      <p:sp>
        <p:nvSpPr>
          <p:cNvPr id="272" name="Google Shape;272;p37"/>
          <p:cNvSpPr txBox="1"/>
          <p:nvPr/>
        </p:nvSpPr>
        <p:spPr>
          <a:xfrm>
            <a:off x="78975" y="1937488"/>
            <a:ext cx="2506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b="1"/>
              <a:t>2. Old Malden Library &amp; </a:t>
            </a:r>
            <a:endParaRPr sz="1000" b="1"/>
          </a:p>
          <a:p>
            <a:pPr marL="0" lvl="0" indent="0" algn="ctr" rtl="0">
              <a:spcBef>
                <a:spcPts val="0"/>
              </a:spcBef>
              <a:spcAft>
                <a:spcPts val="0"/>
              </a:spcAft>
              <a:buNone/>
            </a:pPr>
            <a:r>
              <a:rPr lang="en-GB" sz="1000" b="1"/>
              <a:t>Old Malden Children's’ Centre </a:t>
            </a:r>
            <a:endParaRPr sz="1000" b="1"/>
          </a:p>
        </p:txBody>
      </p:sp>
      <p:sp>
        <p:nvSpPr>
          <p:cNvPr id="273" name="Google Shape;273;p37"/>
          <p:cNvSpPr txBox="1"/>
          <p:nvPr/>
        </p:nvSpPr>
        <p:spPr>
          <a:xfrm>
            <a:off x="383173" y="984388"/>
            <a:ext cx="1897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1. Surbiton Library</a:t>
            </a:r>
            <a:endParaRPr sz="1100" b="1"/>
          </a:p>
        </p:txBody>
      </p:sp>
      <p:sp>
        <p:nvSpPr>
          <p:cNvPr id="274" name="Google Shape;274;p37"/>
          <p:cNvSpPr txBox="1"/>
          <p:nvPr/>
        </p:nvSpPr>
        <p:spPr>
          <a:xfrm>
            <a:off x="4527675" y="3510275"/>
            <a:ext cx="1167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Board Games </a:t>
            </a:r>
            <a:endParaRPr sz="900"/>
          </a:p>
          <a:p>
            <a:pPr marL="0" lvl="0" indent="0" algn="l" rtl="0">
              <a:spcBef>
                <a:spcPts val="0"/>
              </a:spcBef>
              <a:spcAft>
                <a:spcPts val="0"/>
              </a:spcAft>
              <a:buNone/>
            </a:pPr>
            <a:r>
              <a:rPr lang="en-GB" sz="900"/>
              <a:t>Migrant Advocacy/ ESOL</a:t>
            </a:r>
            <a:endParaRPr sz="900"/>
          </a:p>
          <a:p>
            <a:pPr marL="0" lvl="0" indent="0" algn="l" rtl="0">
              <a:spcBef>
                <a:spcPts val="0"/>
              </a:spcBef>
              <a:spcAft>
                <a:spcPts val="0"/>
              </a:spcAft>
              <a:buNone/>
            </a:pPr>
            <a:r>
              <a:rPr lang="en-GB" sz="900"/>
              <a:t>Repair Cafe</a:t>
            </a:r>
            <a:endParaRPr sz="900"/>
          </a:p>
          <a:p>
            <a:pPr marL="0" lvl="0" indent="0" algn="l" rtl="0">
              <a:spcBef>
                <a:spcPts val="0"/>
              </a:spcBef>
              <a:spcAft>
                <a:spcPts val="0"/>
              </a:spcAft>
              <a:buNone/>
            </a:pPr>
            <a:r>
              <a:rPr lang="en-GB" sz="900"/>
              <a:t>Reading Retreat</a:t>
            </a:r>
            <a:endParaRPr sz="900"/>
          </a:p>
          <a:p>
            <a:pPr marL="0" lvl="0" indent="0" algn="l" rtl="0">
              <a:spcBef>
                <a:spcPts val="0"/>
              </a:spcBef>
              <a:spcAft>
                <a:spcPts val="0"/>
              </a:spcAft>
              <a:buNone/>
            </a:pPr>
            <a:r>
              <a:rPr lang="en-GB" sz="900"/>
              <a:t>Dementia Cafe</a:t>
            </a:r>
            <a:endParaRPr sz="900"/>
          </a:p>
        </p:txBody>
      </p:sp>
      <p:sp>
        <p:nvSpPr>
          <p:cNvPr id="275" name="Google Shape;275;p37"/>
          <p:cNvSpPr txBox="1"/>
          <p:nvPr/>
        </p:nvSpPr>
        <p:spPr>
          <a:xfrm>
            <a:off x="1955075" y="2356500"/>
            <a:ext cx="1527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Close links with the community </a:t>
            </a:r>
            <a:endParaRPr sz="900"/>
          </a:p>
          <a:p>
            <a:pPr marL="0" lvl="0" indent="0" algn="l" rtl="0">
              <a:spcBef>
                <a:spcPts val="0"/>
              </a:spcBef>
              <a:spcAft>
                <a:spcPts val="0"/>
              </a:spcAft>
              <a:buNone/>
            </a:pPr>
            <a:r>
              <a:rPr lang="en-GB" sz="900"/>
              <a:t>Special events: Coronation tea party</a:t>
            </a:r>
            <a:endParaRPr sz="900"/>
          </a:p>
          <a:p>
            <a:pPr marL="0" lvl="0" indent="0" algn="l" rtl="0">
              <a:spcBef>
                <a:spcPts val="0"/>
              </a:spcBef>
              <a:spcAft>
                <a:spcPts val="0"/>
              </a:spcAft>
              <a:buNone/>
            </a:pPr>
            <a:r>
              <a:rPr lang="en-GB" sz="900"/>
              <a:t>Old Malden CC first family hub</a:t>
            </a:r>
            <a:endParaRPr sz="900"/>
          </a:p>
        </p:txBody>
      </p:sp>
      <p:sp>
        <p:nvSpPr>
          <p:cNvPr id="276" name="Google Shape;276;p37"/>
          <p:cNvSpPr txBox="1"/>
          <p:nvPr/>
        </p:nvSpPr>
        <p:spPr>
          <a:xfrm>
            <a:off x="1969713" y="3405175"/>
            <a:ext cx="1420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Family activity days</a:t>
            </a:r>
            <a:endParaRPr sz="900"/>
          </a:p>
          <a:p>
            <a:pPr marL="0" lvl="0" indent="0" algn="l" rtl="0">
              <a:spcBef>
                <a:spcPts val="0"/>
              </a:spcBef>
              <a:spcAft>
                <a:spcPts val="0"/>
              </a:spcAft>
              <a:buNone/>
            </a:pPr>
            <a:r>
              <a:rPr lang="en-GB" sz="900"/>
              <a:t>Flexible space</a:t>
            </a:r>
            <a:endParaRPr sz="900"/>
          </a:p>
          <a:p>
            <a:pPr marL="0" lvl="0" indent="0" algn="l" rtl="0">
              <a:spcBef>
                <a:spcPts val="0"/>
              </a:spcBef>
              <a:spcAft>
                <a:spcPts val="0"/>
              </a:spcAft>
              <a:buNone/>
            </a:pPr>
            <a:r>
              <a:rPr lang="en-GB" sz="900"/>
              <a:t>Housing Services</a:t>
            </a:r>
            <a:endParaRPr sz="800"/>
          </a:p>
          <a:p>
            <a:pPr marL="0" lvl="0" indent="0" algn="l" rtl="0">
              <a:spcBef>
                <a:spcPts val="0"/>
              </a:spcBef>
              <a:spcAft>
                <a:spcPts val="0"/>
              </a:spcAft>
              <a:buNone/>
            </a:pPr>
            <a:r>
              <a:rPr lang="en-GB" sz="900"/>
              <a:t>Base for KAE &amp; KMS</a:t>
            </a:r>
            <a:endParaRPr sz="900"/>
          </a:p>
        </p:txBody>
      </p:sp>
      <p:sp>
        <p:nvSpPr>
          <p:cNvPr id="277" name="Google Shape;277;p37"/>
          <p:cNvSpPr txBox="1"/>
          <p:nvPr/>
        </p:nvSpPr>
        <p:spPr>
          <a:xfrm>
            <a:off x="1969725" y="4176938"/>
            <a:ext cx="11679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KAE classes</a:t>
            </a:r>
            <a:endParaRPr sz="900"/>
          </a:p>
          <a:p>
            <a:pPr marL="0" lvl="0" indent="0" algn="l" rtl="0">
              <a:spcBef>
                <a:spcPts val="0"/>
              </a:spcBef>
              <a:spcAft>
                <a:spcPts val="0"/>
              </a:spcAft>
              <a:buNone/>
            </a:pPr>
            <a:r>
              <a:rPr lang="en-GB" sz="900"/>
              <a:t>Reading Retreat</a:t>
            </a:r>
            <a:endParaRPr sz="900"/>
          </a:p>
          <a:p>
            <a:pPr marL="0" lvl="0" indent="0" algn="l" rtl="0">
              <a:spcBef>
                <a:spcPts val="0"/>
              </a:spcBef>
              <a:spcAft>
                <a:spcPts val="0"/>
              </a:spcAft>
              <a:buNone/>
            </a:pPr>
            <a:r>
              <a:rPr lang="en-GB" sz="900"/>
              <a:t>Twinning with library in South Korea</a:t>
            </a:r>
            <a:endParaRPr sz="900"/>
          </a:p>
          <a:p>
            <a:pPr marL="0" lvl="0" indent="0" algn="l" rtl="0">
              <a:spcBef>
                <a:spcPts val="0"/>
              </a:spcBef>
              <a:spcAft>
                <a:spcPts val="0"/>
              </a:spcAft>
              <a:buNone/>
            </a:pPr>
            <a:endParaRPr sz="1000"/>
          </a:p>
        </p:txBody>
      </p:sp>
      <p:sp>
        <p:nvSpPr>
          <p:cNvPr id="278" name="Google Shape;278;p37"/>
          <p:cNvSpPr txBox="1"/>
          <p:nvPr/>
        </p:nvSpPr>
        <p:spPr>
          <a:xfrm>
            <a:off x="1969725" y="878400"/>
            <a:ext cx="15279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900"/>
              <a:t>U3A</a:t>
            </a:r>
            <a:endParaRPr sz="900"/>
          </a:p>
          <a:p>
            <a:pPr marL="0" marR="0" lvl="0" indent="0" algn="l" rtl="0">
              <a:lnSpc>
                <a:spcPct val="100000"/>
              </a:lnSpc>
              <a:spcBef>
                <a:spcPts val="0"/>
              </a:spcBef>
              <a:spcAft>
                <a:spcPts val="0"/>
              </a:spcAft>
              <a:buNone/>
            </a:pPr>
            <a:r>
              <a:rPr lang="en-GB" sz="900"/>
              <a:t>Community talks/ links with CLS</a:t>
            </a:r>
            <a:endParaRPr sz="900"/>
          </a:p>
          <a:p>
            <a:pPr marL="0" lvl="0" indent="0" algn="l" rtl="0">
              <a:spcBef>
                <a:spcPts val="0"/>
              </a:spcBef>
              <a:spcAft>
                <a:spcPts val="0"/>
              </a:spcAft>
              <a:buClr>
                <a:schemeClr val="dk1"/>
              </a:buClr>
              <a:buSzPts val="1100"/>
              <a:buFont typeface="Arial"/>
              <a:buNone/>
            </a:pPr>
            <a:r>
              <a:rPr lang="en-GB" sz="900">
                <a:solidFill>
                  <a:schemeClr val="dk1"/>
                </a:solidFill>
              </a:rPr>
              <a:t>Housing Services</a:t>
            </a:r>
            <a:endParaRPr sz="900"/>
          </a:p>
          <a:p>
            <a:pPr marL="0" marR="0" lvl="0" indent="0" algn="l" rtl="0">
              <a:lnSpc>
                <a:spcPct val="100000"/>
              </a:lnSpc>
              <a:spcBef>
                <a:spcPts val="0"/>
              </a:spcBef>
              <a:spcAft>
                <a:spcPts val="0"/>
              </a:spcAft>
              <a:buNone/>
            </a:pPr>
            <a:r>
              <a:rPr lang="en-GB" sz="900"/>
              <a:t>Reading Retreat</a:t>
            </a:r>
            <a:endParaRPr sz="900"/>
          </a:p>
          <a:p>
            <a:pPr marL="0" marR="0" lvl="0" indent="0" algn="l" rtl="0">
              <a:lnSpc>
                <a:spcPct val="100000"/>
              </a:lnSpc>
              <a:spcBef>
                <a:spcPts val="0"/>
              </a:spcBef>
              <a:spcAft>
                <a:spcPts val="0"/>
              </a:spcAft>
              <a:buNone/>
            </a:pPr>
            <a:r>
              <a:rPr lang="en-GB" sz="900"/>
              <a:t>Police - community contact sessions</a:t>
            </a:r>
            <a:endParaRPr sz="900"/>
          </a:p>
          <a:p>
            <a:pPr marL="0" marR="0" lvl="0" indent="0" algn="l" rtl="0">
              <a:lnSpc>
                <a:spcPct val="100000"/>
              </a:lnSpc>
              <a:spcBef>
                <a:spcPts val="0"/>
              </a:spcBef>
              <a:spcAft>
                <a:spcPts val="0"/>
              </a:spcAft>
              <a:buNone/>
            </a:pPr>
            <a:r>
              <a:rPr lang="en-GB" sz="900"/>
              <a:t>Scrabble/ Craft Groups</a:t>
            </a:r>
            <a:endParaRPr sz="1000" b="1"/>
          </a:p>
        </p:txBody>
      </p:sp>
      <p:sp>
        <p:nvSpPr>
          <p:cNvPr id="279" name="Google Shape;279;p37"/>
          <p:cNvSpPr/>
          <p:nvPr/>
        </p:nvSpPr>
        <p:spPr>
          <a:xfrm>
            <a:off x="6886275" y="77475"/>
            <a:ext cx="1785600" cy="492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GB" sz="1200" b="1"/>
              <a:t>Common offer:</a:t>
            </a:r>
            <a:endParaRPr sz="1200" b="1"/>
          </a:p>
          <a:p>
            <a:pPr marL="0" lvl="0" indent="0" algn="l" rtl="0">
              <a:spcBef>
                <a:spcPts val="0"/>
              </a:spcBef>
              <a:spcAft>
                <a:spcPts val="0"/>
              </a:spcAft>
              <a:buNone/>
            </a:pPr>
            <a:r>
              <a:rPr lang="en-GB" sz="1100"/>
              <a:t>IAG &amp;</a:t>
            </a:r>
            <a:endParaRPr sz="1100"/>
          </a:p>
          <a:p>
            <a:pPr marL="0" lvl="0" indent="0" algn="l" rtl="0">
              <a:spcBef>
                <a:spcPts val="0"/>
              </a:spcBef>
              <a:spcAft>
                <a:spcPts val="0"/>
              </a:spcAft>
              <a:buNone/>
            </a:pPr>
            <a:r>
              <a:rPr lang="en-GB" sz="1100"/>
              <a:t>Front Door to services</a:t>
            </a:r>
            <a:endParaRPr sz="11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280" name="Google Shape;280;p37"/>
          <p:cNvSpPr txBox="1"/>
          <p:nvPr/>
        </p:nvSpPr>
        <p:spPr>
          <a:xfrm>
            <a:off x="3552663" y="2085050"/>
            <a:ext cx="975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t>Guildhall 2</a:t>
            </a:r>
            <a:endParaRPr sz="1200" b="1"/>
          </a:p>
        </p:txBody>
      </p:sp>
      <p:grpSp>
        <p:nvGrpSpPr>
          <p:cNvPr id="281" name="Google Shape;281;p37"/>
          <p:cNvGrpSpPr/>
          <p:nvPr/>
        </p:nvGrpSpPr>
        <p:grpSpPr>
          <a:xfrm>
            <a:off x="6166086" y="1755885"/>
            <a:ext cx="720181" cy="568583"/>
            <a:chOff x="6232000" y="1435050"/>
            <a:chExt cx="488225" cy="481850"/>
          </a:xfrm>
        </p:grpSpPr>
        <p:sp>
          <p:nvSpPr>
            <p:cNvPr id="282" name="Google Shape;282;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3" name="Google Shape;283;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4" name="Google Shape;284;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5" name="Google Shape;285;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6" name="Google Shape;286;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87" name="Google Shape;287;p37"/>
          <p:cNvSpPr txBox="1"/>
          <p:nvPr/>
        </p:nvSpPr>
        <p:spPr>
          <a:xfrm>
            <a:off x="6594874" y="1039200"/>
            <a:ext cx="1420200" cy="49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t>Other Community Hubs, Cafes &amp; Offers</a:t>
            </a:r>
            <a:endParaRPr sz="1000" b="1"/>
          </a:p>
        </p:txBody>
      </p:sp>
      <p:sp>
        <p:nvSpPr>
          <p:cNvPr id="288" name="Google Shape;288;p37"/>
          <p:cNvSpPr txBox="1"/>
          <p:nvPr/>
        </p:nvSpPr>
        <p:spPr>
          <a:xfrm>
            <a:off x="6452875" y="2303425"/>
            <a:ext cx="25062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E.g. New Malden United Reformed Church ‘Living Well Hub &amp; Cafe’</a:t>
            </a:r>
            <a:endParaRPr sz="1100" b="1"/>
          </a:p>
          <a:p>
            <a:pPr marL="0" lvl="0" indent="0" algn="l" rtl="0">
              <a:spcBef>
                <a:spcPts val="0"/>
              </a:spcBef>
              <a:spcAft>
                <a:spcPts val="0"/>
              </a:spcAft>
              <a:buNone/>
            </a:pPr>
            <a:r>
              <a:rPr lang="en-GB" sz="1100" b="1"/>
              <a:t>Save the World Club</a:t>
            </a:r>
            <a:endParaRPr sz="1100" b="1"/>
          </a:p>
          <a:p>
            <a:pPr marL="0" lvl="0" indent="0" algn="l" rtl="0">
              <a:spcBef>
                <a:spcPts val="0"/>
              </a:spcBef>
              <a:spcAft>
                <a:spcPts val="0"/>
              </a:spcAft>
              <a:buNone/>
            </a:pPr>
            <a:r>
              <a:rPr lang="en-GB" sz="1100" b="1"/>
              <a:t>Tolworth Station Hub</a:t>
            </a:r>
            <a:endParaRPr sz="1100" b="1"/>
          </a:p>
          <a:p>
            <a:pPr marL="0" lvl="0" indent="0" algn="l" rtl="0">
              <a:spcBef>
                <a:spcPts val="0"/>
              </a:spcBef>
              <a:spcAft>
                <a:spcPts val="0"/>
              </a:spcAft>
              <a:buNone/>
            </a:pPr>
            <a:r>
              <a:rPr lang="en-GB" sz="1100" b="1"/>
              <a:t>‘Tuesday Club’ Queen Mary’s Hall</a:t>
            </a:r>
            <a:endParaRPr sz="1100" b="1"/>
          </a:p>
          <a:p>
            <a:pPr marL="457200" lvl="0" indent="-298450" algn="l" rtl="0">
              <a:spcBef>
                <a:spcPts val="0"/>
              </a:spcBef>
              <a:spcAft>
                <a:spcPts val="0"/>
              </a:spcAft>
              <a:buSzPts val="1100"/>
              <a:buChar char="+"/>
            </a:pPr>
            <a:r>
              <a:rPr lang="en-GB" sz="1100" b="1"/>
              <a:t>Many more</a:t>
            </a:r>
            <a:endParaRPr sz="1100" b="1"/>
          </a:p>
        </p:txBody>
      </p:sp>
      <p:sp>
        <p:nvSpPr>
          <p:cNvPr id="289" name="Google Shape;289;p37"/>
          <p:cNvSpPr txBox="1"/>
          <p:nvPr/>
        </p:nvSpPr>
        <p:spPr>
          <a:xfrm>
            <a:off x="5695575" y="3510275"/>
            <a:ext cx="3448200" cy="14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0000FF"/>
                </a:solidFill>
              </a:rPr>
              <a:t>Proposal: to share information about this network of hubs (a map) with our residents, particularly those that need it most</a:t>
            </a:r>
            <a:endParaRPr sz="1800" b="1">
              <a:solidFill>
                <a:srgbClr val="0000FF"/>
              </a:solidFill>
            </a:endParaRPr>
          </a:p>
        </p:txBody>
      </p:sp>
      <p:grpSp>
        <p:nvGrpSpPr>
          <p:cNvPr id="290" name="Google Shape;290;p37"/>
          <p:cNvGrpSpPr/>
          <p:nvPr/>
        </p:nvGrpSpPr>
        <p:grpSpPr>
          <a:xfrm>
            <a:off x="5957576" y="1039204"/>
            <a:ext cx="720181" cy="646498"/>
            <a:chOff x="6232000" y="1435050"/>
            <a:chExt cx="488225" cy="481850"/>
          </a:xfrm>
        </p:grpSpPr>
        <p:sp>
          <p:nvSpPr>
            <p:cNvPr id="291" name="Google Shape;291;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2" name="Google Shape;292;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3" name="Google Shape;293;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4" name="Google Shape;294;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5" name="Google Shape;295;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96" name="Google Shape;296;p37"/>
          <p:cNvGrpSpPr/>
          <p:nvPr/>
        </p:nvGrpSpPr>
        <p:grpSpPr>
          <a:xfrm>
            <a:off x="7951699" y="1032849"/>
            <a:ext cx="720181" cy="568583"/>
            <a:chOff x="6232000" y="1435050"/>
            <a:chExt cx="488225" cy="481850"/>
          </a:xfrm>
        </p:grpSpPr>
        <p:sp>
          <p:nvSpPr>
            <p:cNvPr id="297" name="Google Shape;297;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298" name="Google Shape;298;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299" name="Google Shape;299;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300" name="Google Shape;300;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sp>
          <p:nvSpPr>
            <p:cNvPr id="301" name="Google Shape;301;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5D74"/>
                </a:solidFill>
              </a:endParaRPr>
            </a:p>
          </p:txBody>
        </p:sp>
      </p:grpSp>
      <p:grpSp>
        <p:nvGrpSpPr>
          <p:cNvPr id="302" name="Google Shape;302;p37"/>
          <p:cNvGrpSpPr/>
          <p:nvPr/>
        </p:nvGrpSpPr>
        <p:grpSpPr>
          <a:xfrm>
            <a:off x="7806115" y="1755886"/>
            <a:ext cx="661594" cy="568583"/>
            <a:chOff x="6232000" y="1435050"/>
            <a:chExt cx="488225" cy="481850"/>
          </a:xfrm>
        </p:grpSpPr>
        <p:sp>
          <p:nvSpPr>
            <p:cNvPr id="303" name="Google Shape;303;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304" name="Google Shape;304;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305" name="Google Shape;305;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306" name="Google Shape;306;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sp>
          <p:nvSpPr>
            <p:cNvPr id="307" name="Google Shape;307;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2C4C9"/>
                </a:solidFill>
              </a:endParaRPr>
            </a:p>
          </p:txBody>
        </p:sp>
      </p:grpSp>
      <p:grpSp>
        <p:nvGrpSpPr>
          <p:cNvPr id="308" name="Google Shape;308;p37"/>
          <p:cNvGrpSpPr/>
          <p:nvPr/>
        </p:nvGrpSpPr>
        <p:grpSpPr>
          <a:xfrm>
            <a:off x="645430" y="4330417"/>
            <a:ext cx="803862" cy="724510"/>
            <a:chOff x="6232000" y="1435050"/>
            <a:chExt cx="488225" cy="481850"/>
          </a:xfrm>
        </p:grpSpPr>
        <p:sp>
          <p:nvSpPr>
            <p:cNvPr id="309" name="Google Shape;309;p3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0" name="Google Shape;310;p3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1" name="Google Shape;311;p3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2" name="Google Shape;312;p3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3" name="Google Shape;313;p3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8"/>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319" name="Google Shape;319;p38"/>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320" name="Google Shape;320;p38"/>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321" name="Google Shape;321;p38"/>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322" name="Google Shape;322;p38"/>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323" name="Google Shape;323;p38"/>
          <p:cNvSpPr txBox="1"/>
          <p:nvPr/>
        </p:nvSpPr>
        <p:spPr>
          <a:xfrm>
            <a:off x="178375" y="0"/>
            <a:ext cx="8117100" cy="1225500"/>
          </a:xfrm>
          <a:prstGeom prst="rect">
            <a:avLst/>
          </a:prstGeom>
          <a:noFill/>
          <a:ln>
            <a:noFill/>
          </a:ln>
        </p:spPr>
        <p:txBody>
          <a:bodyPr spcFirstLastPara="1" wrap="square" lIns="0" tIns="7500" rIns="0" bIns="0" anchor="ctr" anchorCtr="0">
            <a:noAutofit/>
          </a:bodyPr>
          <a:lstStyle/>
          <a:p>
            <a:pPr marL="0" lvl="0" indent="0" algn="l" rtl="0">
              <a:spcBef>
                <a:spcPts val="0"/>
              </a:spcBef>
              <a:spcAft>
                <a:spcPts val="0"/>
              </a:spcAft>
              <a:buNone/>
            </a:pPr>
            <a:r>
              <a:rPr lang="en-GB" sz="2000" b="1">
                <a:latin typeface="Open Sans"/>
                <a:ea typeface="Open Sans"/>
                <a:cs typeface="Open Sans"/>
                <a:sym typeface="Open Sans"/>
              </a:rPr>
              <a:t>Seeking your thoughts &amp; feedback on the following 3 questions please - 5 mins per question  </a:t>
            </a:r>
            <a:endParaRPr sz="2000" b="1">
              <a:latin typeface="Open Sans"/>
              <a:ea typeface="Open Sans"/>
              <a:cs typeface="Open Sans"/>
              <a:sym typeface="Open Sans"/>
            </a:endParaRPr>
          </a:p>
        </p:txBody>
      </p:sp>
      <p:sp>
        <p:nvSpPr>
          <p:cNvPr id="324" name="Google Shape;324;p38"/>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325" name="Google Shape;325;p38"/>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326" name="Google Shape;326;p38"/>
          <p:cNvSpPr/>
          <p:nvPr/>
        </p:nvSpPr>
        <p:spPr>
          <a:xfrm>
            <a:off x="0" y="1225600"/>
            <a:ext cx="8295600" cy="3915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chemeClr val="dk2"/>
              </a:buClr>
              <a:buSzPts val="1800"/>
              <a:buChar char="●"/>
            </a:pPr>
            <a:r>
              <a:rPr lang="en-GB" sz="1800" b="1">
                <a:solidFill>
                  <a:schemeClr val="dk2"/>
                </a:solidFill>
              </a:rPr>
              <a:t>Is this an approach that you think will help Kingston respond to the rising challenges we face of more people in need in the borough, but with shrinking resources?</a:t>
            </a:r>
            <a:endParaRPr sz="1800" b="1">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b="1">
                <a:solidFill>
                  <a:schemeClr val="dk2"/>
                </a:solidFill>
              </a:rPr>
              <a:t>Is the ‘Kingston Arch’ and the message we are using it to convey, one you can support? </a:t>
            </a:r>
            <a:endParaRPr sz="1800">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b="1">
                <a:solidFill>
                  <a:schemeClr val="dk2"/>
                </a:solidFill>
              </a:rPr>
              <a:t>Share examples of ‘hubs’, ‘cafes’, where social interaction +/- some information &amp; advice can be offered and who might be happy to join the ‘Hubs in the Community’ Network, &amp; be ‘on the map’ </a:t>
            </a:r>
            <a:endParaRPr sz="1800" b="1">
              <a:solidFill>
                <a:schemeClr val="dk2"/>
              </a:solidFill>
            </a:endParaRPr>
          </a:p>
          <a:p>
            <a:pPr marL="457200" lvl="0" indent="-342900" algn="l" rtl="0">
              <a:lnSpc>
                <a:spcPct val="115000"/>
              </a:lnSpc>
              <a:spcBef>
                <a:spcPts val="1000"/>
              </a:spcBef>
              <a:spcAft>
                <a:spcPts val="1000"/>
              </a:spcAft>
              <a:buClr>
                <a:schemeClr val="dk2"/>
              </a:buClr>
              <a:buSzPts val="1800"/>
              <a:buChar char="●"/>
            </a:pPr>
            <a:r>
              <a:rPr lang="en-GB" sz="1800" b="1">
                <a:solidFill>
                  <a:schemeClr val="dk2"/>
                </a:solidFill>
              </a:rPr>
              <a:t>Anything else you’d like to share with me?</a:t>
            </a:r>
            <a:endParaRPr sz="1800" b="1">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9"/>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332" name="Google Shape;332;p39"/>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333" name="Google Shape;333;p39"/>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334" name="Google Shape;334;p39"/>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335" name="Google Shape;335;p39"/>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336" name="Google Shape;336;p39"/>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337" name="Google Shape;337;p39"/>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338" name="Google Shape;338;p39"/>
          <p:cNvSpPr/>
          <p:nvPr/>
        </p:nvSpPr>
        <p:spPr>
          <a:xfrm>
            <a:off x="0" y="2675"/>
            <a:ext cx="8295600" cy="51408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1000"/>
              </a:spcAft>
              <a:buNone/>
            </a:pPr>
            <a:endParaRPr sz="1700" b="1">
              <a:solidFill>
                <a:schemeClr val="dk2"/>
              </a:solidFill>
            </a:endParaRPr>
          </a:p>
        </p:txBody>
      </p:sp>
      <p:sp>
        <p:nvSpPr>
          <p:cNvPr id="339" name="Google Shape;339;p39"/>
          <p:cNvSpPr txBox="1"/>
          <p:nvPr/>
        </p:nvSpPr>
        <p:spPr>
          <a:xfrm>
            <a:off x="685600" y="1381175"/>
            <a:ext cx="6779400" cy="18312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Feedback </a:t>
            </a:r>
            <a:endParaRPr sz="2200" b="1">
              <a:latin typeface="Open Sans"/>
              <a:ea typeface="Open Sans"/>
              <a:cs typeface="Open Sans"/>
              <a:sym typeface="Open Sans"/>
            </a:endParaRPr>
          </a:p>
          <a:p>
            <a:pPr marL="0" lvl="0" indent="0" algn="ctr" rtl="0">
              <a:spcBef>
                <a:spcPts val="0"/>
              </a:spcBef>
              <a:spcAft>
                <a:spcPts val="0"/>
              </a:spcAft>
              <a:buNone/>
            </a:pPr>
            <a:endParaRPr sz="2200" b="1">
              <a:latin typeface="Open Sans"/>
              <a:ea typeface="Open Sans"/>
              <a:cs typeface="Open Sans"/>
              <a:sym typeface="Open Sans"/>
            </a:endParaRPr>
          </a:p>
          <a:p>
            <a:pPr marL="0" lvl="0" indent="0" algn="ctr" rtl="0">
              <a:spcBef>
                <a:spcPts val="0"/>
              </a:spcBef>
              <a:spcAft>
                <a:spcPts val="0"/>
              </a:spcAft>
              <a:buNone/>
            </a:pPr>
            <a:r>
              <a:rPr lang="en-GB" sz="2200" b="1">
                <a:latin typeface="Open Sans"/>
                <a:ea typeface="Open Sans"/>
                <a:cs typeface="Open Sans"/>
                <a:sym typeface="Open Sans"/>
              </a:rPr>
              <a:t>- a few key points per table</a:t>
            </a:r>
            <a:endParaRPr sz="2200" b="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0"/>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345" name="Google Shape;345;p40"/>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346" name="Google Shape;346;p40"/>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347" name="Google Shape;347;p40"/>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348" name="Google Shape;348;p40"/>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349" name="Google Shape;349;p40"/>
          <p:cNvSpPr txBox="1"/>
          <p:nvPr/>
        </p:nvSpPr>
        <p:spPr>
          <a:xfrm>
            <a:off x="989075" y="0"/>
            <a:ext cx="6779400" cy="8613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Next Steps</a:t>
            </a:r>
            <a:endParaRPr sz="2200" b="1">
              <a:latin typeface="Open Sans"/>
              <a:ea typeface="Open Sans"/>
              <a:cs typeface="Open Sans"/>
              <a:sym typeface="Open Sans"/>
            </a:endParaRPr>
          </a:p>
        </p:txBody>
      </p:sp>
      <p:sp>
        <p:nvSpPr>
          <p:cNvPr id="350" name="Google Shape;350;p40"/>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351" name="Google Shape;351;p40"/>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352" name="Google Shape;352;p40"/>
          <p:cNvSpPr/>
          <p:nvPr/>
        </p:nvSpPr>
        <p:spPr>
          <a:xfrm>
            <a:off x="0" y="1032675"/>
            <a:ext cx="8295600" cy="4110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lnSpc>
                <a:spcPct val="150000"/>
              </a:lnSpc>
              <a:spcBef>
                <a:spcPts val="0"/>
              </a:spcBef>
              <a:spcAft>
                <a:spcPts val="0"/>
              </a:spcAft>
              <a:buClr>
                <a:schemeClr val="dk2"/>
              </a:buClr>
              <a:buSzPts val="1700"/>
              <a:buChar char="●"/>
            </a:pPr>
            <a:r>
              <a:rPr lang="en-GB" sz="1700" b="1">
                <a:solidFill>
                  <a:schemeClr val="dk2"/>
                </a:solidFill>
              </a:rPr>
              <a:t>Incorporating feedback from the engagement sessions we are having</a:t>
            </a:r>
            <a:endParaRPr sz="1700" b="1">
              <a:solidFill>
                <a:schemeClr val="dk2"/>
              </a:solidFill>
            </a:endParaRPr>
          </a:p>
          <a:p>
            <a:pPr marL="457200" lvl="0" indent="-336550" algn="l" rtl="0">
              <a:lnSpc>
                <a:spcPct val="150000"/>
              </a:lnSpc>
              <a:spcBef>
                <a:spcPts val="1000"/>
              </a:spcBef>
              <a:spcAft>
                <a:spcPts val="0"/>
              </a:spcAft>
              <a:buClr>
                <a:schemeClr val="dk2"/>
              </a:buClr>
              <a:buSzPts val="1700"/>
              <a:buChar char="●"/>
            </a:pPr>
            <a:r>
              <a:rPr lang="en-GB" sz="1700" b="1">
                <a:solidFill>
                  <a:schemeClr val="dk2"/>
                </a:solidFill>
              </a:rPr>
              <a:t>Finalise the design of the Kingston Arch</a:t>
            </a:r>
            <a:endParaRPr sz="1700" b="1">
              <a:solidFill>
                <a:schemeClr val="dk2"/>
              </a:solidFill>
            </a:endParaRPr>
          </a:p>
          <a:p>
            <a:pPr marL="457200" lvl="0" indent="-336550" algn="l" rtl="0">
              <a:lnSpc>
                <a:spcPct val="150000"/>
              </a:lnSpc>
              <a:spcBef>
                <a:spcPts val="1000"/>
              </a:spcBef>
              <a:spcAft>
                <a:spcPts val="0"/>
              </a:spcAft>
              <a:buClr>
                <a:schemeClr val="dk2"/>
              </a:buClr>
              <a:buSzPts val="1700"/>
              <a:buChar char="●"/>
            </a:pPr>
            <a:r>
              <a:rPr lang="en-GB" sz="1700" b="1">
                <a:solidFill>
                  <a:schemeClr val="dk2"/>
                </a:solidFill>
              </a:rPr>
              <a:t>Engage with Council staff to start the culture change and embed the skills needed to make this model ‘the way we work around here’</a:t>
            </a:r>
            <a:endParaRPr sz="1700" b="1">
              <a:solidFill>
                <a:schemeClr val="dk2"/>
              </a:solidFill>
            </a:endParaRPr>
          </a:p>
          <a:p>
            <a:pPr marL="457200" lvl="0" indent="-336550" algn="l" rtl="0">
              <a:lnSpc>
                <a:spcPct val="150000"/>
              </a:lnSpc>
              <a:spcBef>
                <a:spcPts val="1000"/>
              </a:spcBef>
              <a:spcAft>
                <a:spcPts val="1000"/>
              </a:spcAft>
              <a:buClr>
                <a:schemeClr val="dk2"/>
              </a:buClr>
              <a:buSzPts val="1700"/>
              <a:buChar char="●"/>
            </a:pPr>
            <a:r>
              <a:rPr lang="en-GB" sz="1700" b="1">
                <a:solidFill>
                  <a:schemeClr val="dk2"/>
                </a:solidFill>
              </a:rPr>
              <a:t>Work with partners to maximise the opportunities for this way of working across the borough</a:t>
            </a:r>
            <a:endParaRPr sz="1700" b="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9"/>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117" name="Google Shape;117;p29"/>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118" name="Google Shape;118;p29"/>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119" name="Google Shape;119;p29"/>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120" name="Google Shape;120;p29"/>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121" name="Google Shape;121;p29"/>
          <p:cNvSpPr txBox="1"/>
          <p:nvPr/>
        </p:nvSpPr>
        <p:spPr>
          <a:xfrm>
            <a:off x="989075" y="0"/>
            <a:ext cx="6779400" cy="5199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Growing Challenges</a:t>
            </a:r>
            <a:endParaRPr sz="2200" b="1">
              <a:latin typeface="Open Sans"/>
              <a:ea typeface="Open Sans"/>
              <a:cs typeface="Open Sans"/>
              <a:sym typeface="Open Sans"/>
            </a:endParaRPr>
          </a:p>
        </p:txBody>
      </p:sp>
      <p:sp>
        <p:nvSpPr>
          <p:cNvPr id="122" name="Google Shape;122;p29"/>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123" name="Google Shape;123;p29"/>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124" name="Google Shape;124;p29"/>
          <p:cNvSpPr/>
          <p:nvPr/>
        </p:nvSpPr>
        <p:spPr>
          <a:xfrm>
            <a:off x="0" y="519900"/>
            <a:ext cx="8295600" cy="4623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700" b="1">
                <a:solidFill>
                  <a:srgbClr val="434343"/>
                </a:solidFill>
              </a:rPr>
              <a:t>Financial sustainability of the public sector imperative</a:t>
            </a:r>
            <a:r>
              <a:rPr lang="en-GB" sz="1700">
                <a:solidFill>
                  <a:srgbClr val="434343"/>
                </a:solidFill>
              </a:rPr>
              <a:t>: balancing shrinking resources with increasing demand due to a range of changes &amp; impacts, many of which cannot be controlled:</a:t>
            </a:r>
            <a:endParaRPr sz="1700">
              <a:solidFill>
                <a:srgbClr val="434343"/>
              </a:solidFill>
            </a:endParaRPr>
          </a:p>
          <a:p>
            <a:pPr marL="457200" lvl="0" indent="-336550" algn="l" rtl="0">
              <a:lnSpc>
                <a:spcPct val="115000"/>
              </a:lnSpc>
              <a:spcBef>
                <a:spcPts val="1000"/>
              </a:spcBef>
              <a:spcAft>
                <a:spcPts val="0"/>
              </a:spcAft>
              <a:buClr>
                <a:srgbClr val="434343"/>
              </a:buClr>
              <a:buSzPts val="1700"/>
              <a:buChar char="●"/>
            </a:pPr>
            <a:r>
              <a:rPr lang="en-GB" sz="1700">
                <a:solidFill>
                  <a:srgbClr val="434343"/>
                </a:solidFill>
              </a:rPr>
              <a:t>growing population - an additional 8,000 in the past decade &amp; growing </a:t>
            </a:r>
            <a:endParaRPr sz="1300">
              <a:solidFill>
                <a:srgbClr val="434343"/>
              </a:solidFill>
            </a:endParaRPr>
          </a:p>
          <a:p>
            <a:pPr marL="457200" lvl="0" indent="-336550" algn="l" rtl="0">
              <a:lnSpc>
                <a:spcPct val="115000"/>
              </a:lnSpc>
              <a:spcBef>
                <a:spcPts val="1000"/>
              </a:spcBef>
              <a:spcAft>
                <a:spcPts val="0"/>
              </a:spcAft>
              <a:buClr>
                <a:srgbClr val="434343"/>
              </a:buClr>
              <a:buSzPts val="1700"/>
              <a:buChar char="●"/>
            </a:pPr>
            <a:r>
              <a:rPr lang="en-GB" sz="1700">
                <a:solidFill>
                  <a:srgbClr val="434343"/>
                </a:solidFill>
              </a:rPr>
              <a:t>aging population - currently 24,900 people aged </a:t>
            </a:r>
            <a:r>
              <a:rPr lang="en-GB" sz="1700" u="sng">
                <a:solidFill>
                  <a:srgbClr val="434343"/>
                </a:solidFill>
              </a:rPr>
              <a:t>&gt;</a:t>
            </a:r>
            <a:r>
              <a:rPr lang="en-GB" sz="1700">
                <a:solidFill>
                  <a:srgbClr val="434343"/>
                </a:solidFill>
              </a:rPr>
              <a:t>65 and over; in 20 years’ time, estimated to be half as many again as now</a:t>
            </a:r>
            <a:endParaRPr sz="1700">
              <a:solidFill>
                <a:srgbClr val="434343"/>
              </a:solidFill>
            </a:endParaRPr>
          </a:p>
          <a:p>
            <a:pPr marL="457200" lvl="0" indent="-336550" algn="l" rtl="0">
              <a:lnSpc>
                <a:spcPct val="115000"/>
              </a:lnSpc>
              <a:spcBef>
                <a:spcPts val="1000"/>
              </a:spcBef>
              <a:spcAft>
                <a:spcPts val="0"/>
              </a:spcAft>
              <a:buClr>
                <a:srgbClr val="434343"/>
              </a:buClr>
              <a:buSzPts val="1700"/>
              <a:buChar char="●"/>
            </a:pPr>
            <a:r>
              <a:rPr lang="en-GB" sz="1700">
                <a:solidFill>
                  <a:srgbClr val="434343"/>
                </a:solidFill>
              </a:rPr>
              <a:t>a larger proportion in poor health, particularly those experiencing the greatest deprivation in the borough, with more years lived in poor health for people in these groups and more likely to need council services</a:t>
            </a:r>
            <a:endParaRPr sz="1700">
              <a:solidFill>
                <a:srgbClr val="434343"/>
              </a:solidFill>
            </a:endParaRPr>
          </a:p>
          <a:p>
            <a:pPr marL="457200" lvl="0" indent="-336550" algn="l" rtl="0">
              <a:lnSpc>
                <a:spcPct val="115000"/>
              </a:lnSpc>
              <a:spcBef>
                <a:spcPts val="1000"/>
              </a:spcBef>
              <a:spcAft>
                <a:spcPts val="0"/>
              </a:spcAft>
              <a:buClr>
                <a:srgbClr val="434343"/>
              </a:buClr>
              <a:buSzPts val="1700"/>
              <a:buChar char="●"/>
            </a:pPr>
            <a:r>
              <a:rPr lang="en-GB" sz="1700">
                <a:solidFill>
                  <a:srgbClr val="434343"/>
                </a:solidFill>
              </a:rPr>
              <a:t>increased numbers of residents with multiple, complex health and social issues, including children, young people, working age adults &amp; older people; </a:t>
            </a:r>
            <a:endParaRPr sz="1700">
              <a:solidFill>
                <a:srgbClr val="434343"/>
              </a:solidFill>
            </a:endParaRPr>
          </a:p>
          <a:p>
            <a:pPr marL="457200" lvl="0" indent="-336550" algn="l" rtl="0">
              <a:lnSpc>
                <a:spcPct val="115000"/>
              </a:lnSpc>
              <a:spcBef>
                <a:spcPts val="1000"/>
              </a:spcBef>
              <a:spcAft>
                <a:spcPts val="1000"/>
              </a:spcAft>
              <a:buClr>
                <a:srgbClr val="434343"/>
              </a:buClr>
              <a:buSzPts val="1700"/>
              <a:buChar char="●"/>
            </a:pPr>
            <a:r>
              <a:rPr lang="en-GB" sz="1700">
                <a:solidFill>
                  <a:srgbClr val="434343"/>
                </a:solidFill>
              </a:rPr>
              <a:t>plus the cost of existing/living impact; climate change; and the housing crisis </a:t>
            </a:r>
            <a:endParaRPr sz="17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30"/>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130" name="Google Shape;130;p30"/>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131" name="Google Shape;131;p30"/>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132" name="Google Shape;132;p30"/>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133" name="Google Shape;133;p30"/>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134" name="Google Shape;134;p30"/>
          <p:cNvSpPr txBox="1"/>
          <p:nvPr/>
        </p:nvSpPr>
        <p:spPr>
          <a:xfrm>
            <a:off x="989075" y="0"/>
            <a:ext cx="6779400" cy="5199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Demand Challenges</a:t>
            </a:r>
            <a:endParaRPr sz="2200" b="1">
              <a:latin typeface="Open Sans"/>
              <a:ea typeface="Open Sans"/>
              <a:cs typeface="Open Sans"/>
              <a:sym typeface="Open Sans"/>
            </a:endParaRPr>
          </a:p>
        </p:txBody>
      </p:sp>
      <p:sp>
        <p:nvSpPr>
          <p:cNvPr id="135" name="Google Shape;135;p30"/>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136" name="Google Shape;136;p30"/>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137" name="Google Shape;137;p30"/>
          <p:cNvSpPr/>
          <p:nvPr/>
        </p:nvSpPr>
        <p:spPr>
          <a:xfrm>
            <a:off x="-15000" y="516975"/>
            <a:ext cx="8295600" cy="4629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700">
              <a:solidFill>
                <a:srgbClr val="434343"/>
              </a:solidFill>
            </a:endParaRPr>
          </a:p>
          <a:p>
            <a:pPr marL="0" lvl="0" indent="0" algn="l" rtl="0">
              <a:lnSpc>
                <a:spcPct val="115000"/>
              </a:lnSpc>
              <a:spcBef>
                <a:spcPts val="1000"/>
              </a:spcBef>
              <a:spcAft>
                <a:spcPts val="0"/>
              </a:spcAft>
              <a:buNone/>
            </a:pPr>
            <a:endParaRPr sz="1700">
              <a:solidFill>
                <a:srgbClr val="434343"/>
              </a:solidFill>
            </a:endParaRPr>
          </a:p>
          <a:p>
            <a:pPr marL="0" lvl="0" indent="0" algn="l" rtl="0">
              <a:lnSpc>
                <a:spcPct val="115000"/>
              </a:lnSpc>
              <a:spcBef>
                <a:spcPts val="1000"/>
              </a:spcBef>
              <a:spcAft>
                <a:spcPts val="0"/>
              </a:spcAft>
              <a:buNone/>
            </a:pPr>
            <a:endParaRPr sz="1700">
              <a:solidFill>
                <a:srgbClr val="434343"/>
              </a:solidFill>
            </a:endParaRPr>
          </a:p>
          <a:p>
            <a:pPr marL="0" lvl="0" indent="0" algn="l" rtl="0">
              <a:lnSpc>
                <a:spcPct val="115000"/>
              </a:lnSpc>
              <a:spcBef>
                <a:spcPts val="1000"/>
              </a:spcBef>
              <a:spcAft>
                <a:spcPts val="0"/>
              </a:spcAft>
              <a:buNone/>
            </a:pPr>
            <a:endParaRPr sz="1700">
              <a:solidFill>
                <a:srgbClr val="434343"/>
              </a:solidFill>
            </a:endParaRPr>
          </a:p>
          <a:p>
            <a:pPr marL="0" lvl="0" indent="0" algn="l" rtl="0">
              <a:lnSpc>
                <a:spcPct val="115000"/>
              </a:lnSpc>
              <a:spcBef>
                <a:spcPts val="1000"/>
              </a:spcBef>
              <a:spcAft>
                <a:spcPts val="0"/>
              </a:spcAft>
              <a:buNone/>
            </a:pPr>
            <a:endParaRPr sz="1700">
              <a:solidFill>
                <a:srgbClr val="434343"/>
              </a:solidFill>
            </a:endParaRPr>
          </a:p>
          <a:p>
            <a:pPr marL="457200" lvl="0" indent="-336550" algn="l" rtl="0">
              <a:lnSpc>
                <a:spcPct val="115000"/>
              </a:lnSpc>
              <a:spcBef>
                <a:spcPts val="1000"/>
              </a:spcBef>
              <a:spcAft>
                <a:spcPts val="0"/>
              </a:spcAft>
              <a:buClr>
                <a:schemeClr val="dk1"/>
              </a:buClr>
              <a:buSzPts val="1700"/>
              <a:buChar char="●"/>
            </a:pPr>
            <a:r>
              <a:rPr lang="en-GB" sz="1700">
                <a:solidFill>
                  <a:schemeClr val="dk1"/>
                </a:solidFill>
              </a:rPr>
              <a:t>SEND transport - Cost and demand growing - 442 young people using SEND transport, 49 more than 5 years ago. More complex needs means the cost is now around £9,000 per person compared to £7,445 five years ago</a:t>
            </a:r>
            <a:endParaRPr sz="1700">
              <a:solidFill>
                <a:schemeClr val="dk1"/>
              </a:solidFill>
            </a:endParaRPr>
          </a:p>
          <a:p>
            <a:pPr marL="457200" lvl="0" indent="0" algn="l" rtl="0">
              <a:lnSpc>
                <a:spcPct val="115000"/>
              </a:lnSpc>
              <a:spcBef>
                <a:spcPts val="0"/>
              </a:spcBef>
              <a:spcAft>
                <a:spcPts val="0"/>
              </a:spcAft>
              <a:buNone/>
            </a:pPr>
            <a:endParaRPr sz="500">
              <a:solidFill>
                <a:schemeClr val="dk1"/>
              </a:solidFill>
            </a:endParaRPr>
          </a:p>
          <a:p>
            <a:pPr marL="457200" lvl="0" indent="0" algn="l" rtl="0">
              <a:lnSpc>
                <a:spcPct val="115000"/>
              </a:lnSpc>
              <a:spcBef>
                <a:spcPts val="0"/>
              </a:spcBef>
              <a:spcAft>
                <a:spcPts val="0"/>
              </a:spcAft>
              <a:buNone/>
            </a:pPr>
            <a:endParaRPr sz="300">
              <a:solidFill>
                <a:schemeClr val="dk1"/>
              </a:solidFill>
            </a:endParaRPr>
          </a:p>
          <a:p>
            <a:pPr marL="457200" lvl="0" indent="-336550" algn="l" rtl="0">
              <a:lnSpc>
                <a:spcPct val="115000"/>
              </a:lnSpc>
              <a:spcBef>
                <a:spcPts val="0"/>
              </a:spcBef>
              <a:spcAft>
                <a:spcPts val="0"/>
              </a:spcAft>
              <a:buClr>
                <a:schemeClr val="dk1"/>
              </a:buClr>
              <a:buSzPts val="1700"/>
              <a:buChar char="●"/>
            </a:pPr>
            <a:r>
              <a:rPr lang="en-GB" sz="1700">
                <a:solidFill>
                  <a:schemeClr val="dk1"/>
                </a:solidFill>
              </a:rPr>
              <a:t>Social care placements - costs and demand growing: 324 young people in care/leaving care placements - 57 more than 5 years ago, 17 more than 2022/23. Many with complex issues,</a:t>
            </a:r>
            <a:endParaRPr sz="1700">
              <a:solidFill>
                <a:schemeClr val="dk1"/>
              </a:solidFill>
            </a:endParaRPr>
          </a:p>
        </p:txBody>
      </p:sp>
      <p:sp>
        <p:nvSpPr>
          <p:cNvPr id="138" name="Google Shape;138;p30"/>
          <p:cNvSpPr txBox="1"/>
          <p:nvPr/>
        </p:nvSpPr>
        <p:spPr>
          <a:xfrm>
            <a:off x="0" y="1950"/>
            <a:ext cx="1367700" cy="5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rgbClr val="B7B7B7"/>
                </a:solidFill>
              </a:rPr>
              <a:t>Confidential</a:t>
            </a:r>
            <a:endParaRPr sz="1500">
              <a:solidFill>
                <a:srgbClr val="B7B7B7"/>
              </a:solidFill>
            </a:endParaRPr>
          </a:p>
        </p:txBody>
      </p:sp>
      <p:graphicFrame>
        <p:nvGraphicFramePr>
          <p:cNvPr id="139" name="Google Shape;139;p30"/>
          <p:cNvGraphicFramePr/>
          <p:nvPr/>
        </p:nvGraphicFramePr>
        <p:xfrm>
          <a:off x="1444525" y="1075800"/>
          <a:ext cx="3000000" cy="3000000"/>
        </p:xfrm>
        <a:graphic>
          <a:graphicData uri="http://schemas.openxmlformats.org/drawingml/2006/table">
            <a:tbl>
              <a:tblPr>
                <a:noFill/>
                <a:tableStyleId>{ADC51835-EA22-41E7-A3CD-457B4F33C171}</a:tableStyleId>
              </a:tblPr>
              <a:tblGrid>
                <a:gridCol w="704850">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714375">
                  <a:extLst>
                    <a:ext uri="{9D8B030D-6E8A-4147-A177-3AD203B41FA5}">
                      <a16:colId xmlns:a16="http://schemas.microsoft.com/office/drawing/2014/main" val="20004"/>
                    </a:ext>
                  </a:extLst>
                </a:gridCol>
                <a:gridCol w="600075">
                  <a:extLst>
                    <a:ext uri="{9D8B030D-6E8A-4147-A177-3AD203B41FA5}">
                      <a16:colId xmlns:a16="http://schemas.microsoft.com/office/drawing/2014/main" val="20005"/>
                    </a:ext>
                  </a:extLst>
                </a:gridCol>
                <a:gridCol w="781050">
                  <a:extLst>
                    <a:ext uri="{9D8B030D-6E8A-4147-A177-3AD203B41FA5}">
                      <a16:colId xmlns:a16="http://schemas.microsoft.com/office/drawing/2014/main" val="20006"/>
                    </a:ext>
                  </a:extLst>
                </a:gridCol>
                <a:gridCol w="590550">
                  <a:extLst>
                    <a:ext uri="{9D8B030D-6E8A-4147-A177-3AD203B41FA5}">
                      <a16:colId xmlns:a16="http://schemas.microsoft.com/office/drawing/2014/main" val="20007"/>
                    </a:ext>
                  </a:extLst>
                </a:gridCol>
              </a:tblGrid>
              <a:tr h="137250">
                <a:tc>
                  <a:txBody>
                    <a:bodyPr/>
                    <a:lstStyle/>
                    <a:p>
                      <a:pPr marL="0" lvl="0" indent="0" algn="ctr" rtl="0">
                        <a:lnSpc>
                          <a:spcPct val="115000"/>
                        </a:lnSpc>
                        <a:spcBef>
                          <a:spcPts val="0"/>
                        </a:spcBef>
                        <a:spcAft>
                          <a:spcPts val="0"/>
                        </a:spcAft>
                        <a:buNone/>
                      </a:pPr>
                      <a:r>
                        <a:rPr lang="en-GB" sz="1000" b="1">
                          <a:solidFill>
                            <a:srgbClr val="222222"/>
                          </a:solidFill>
                        </a:rPr>
                        <a:t>2016-17 outturn</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GB" sz="1000" b="1">
                          <a:solidFill>
                            <a:srgbClr val="222222"/>
                          </a:solidFill>
                        </a:rPr>
                        <a:t>2017-18 outturn</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GB" sz="1000" b="1">
                          <a:solidFill>
                            <a:srgbClr val="222222"/>
                          </a:solidFill>
                        </a:rPr>
                        <a:t>2018-19 outturn</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GB" sz="1000" b="1">
                          <a:solidFill>
                            <a:srgbClr val="222222"/>
                          </a:solidFill>
                        </a:rPr>
                        <a:t>2019-20 outturn</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GB" sz="1000" b="1">
                          <a:solidFill>
                            <a:srgbClr val="222222"/>
                          </a:solidFill>
                        </a:rPr>
                        <a:t>2020/21 outturn</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00FF"/>
                    </a:solidFill>
                  </a:tcPr>
                </a:tc>
                <a:tc>
                  <a:txBody>
                    <a:bodyPr/>
                    <a:lstStyle/>
                    <a:p>
                      <a:pPr marL="0" lvl="0" indent="0" algn="ctr" rtl="0">
                        <a:lnSpc>
                          <a:spcPct val="115000"/>
                        </a:lnSpc>
                        <a:spcBef>
                          <a:spcPts val="0"/>
                        </a:spcBef>
                        <a:spcAft>
                          <a:spcPts val="0"/>
                        </a:spcAft>
                        <a:buNone/>
                      </a:pPr>
                      <a:r>
                        <a:rPr lang="en-GB" sz="1000" b="1">
                          <a:solidFill>
                            <a:srgbClr val="222222"/>
                          </a:solidFill>
                        </a:rPr>
                        <a:t>2021/22 outturn</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78909C"/>
                    </a:solidFill>
                  </a:tcPr>
                </a:tc>
                <a:tc>
                  <a:txBody>
                    <a:bodyPr/>
                    <a:lstStyle/>
                    <a:p>
                      <a:pPr marL="0" lvl="0" indent="0" algn="ctr" rtl="0">
                        <a:lnSpc>
                          <a:spcPct val="115000"/>
                        </a:lnSpc>
                        <a:spcBef>
                          <a:spcPts val="0"/>
                        </a:spcBef>
                        <a:spcAft>
                          <a:spcPts val="0"/>
                        </a:spcAft>
                        <a:buNone/>
                      </a:pPr>
                      <a:r>
                        <a:rPr lang="en-GB" sz="1000" b="1">
                          <a:solidFill>
                            <a:srgbClr val="222222"/>
                          </a:solidFill>
                        </a:rPr>
                        <a:t>Outturn 2022/23</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D5A6BD"/>
                    </a:solidFill>
                  </a:tcPr>
                </a:tc>
                <a:tc>
                  <a:txBody>
                    <a:bodyPr/>
                    <a:lstStyle/>
                    <a:p>
                      <a:pPr marL="0" lvl="0" indent="0" algn="ctr" rtl="0">
                        <a:lnSpc>
                          <a:spcPct val="115000"/>
                        </a:lnSpc>
                        <a:spcBef>
                          <a:spcPts val="0"/>
                        </a:spcBef>
                        <a:spcAft>
                          <a:spcPts val="0"/>
                        </a:spcAft>
                        <a:buNone/>
                      </a:pPr>
                      <a:r>
                        <a:rPr lang="en-GB" sz="1000" b="1">
                          <a:solidFill>
                            <a:srgbClr val="222222"/>
                          </a:solidFill>
                        </a:rPr>
                        <a:t>Q3 2023/24</a:t>
                      </a:r>
                      <a:endParaRPr sz="1000">
                        <a:solidFill>
                          <a:srgbClr val="222222"/>
                        </a:solidFill>
                      </a:endParaRPr>
                    </a:p>
                  </a:txBody>
                  <a:tcPr marL="25400" marR="25400" marT="25400" marB="25400" anchor="ctr">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40" name="Google Shape;140;p30"/>
          <p:cNvGraphicFramePr/>
          <p:nvPr/>
        </p:nvGraphicFramePr>
        <p:xfrm>
          <a:off x="718675" y="1747950"/>
          <a:ext cx="3000000" cy="3000000"/>
        </p:xfrm>
        <a:graphic>
          <a:graphicData uri="http://schemas.openxmlformats.org/drawingml/2006/table">
            <a:tbl>
              <a:tblPr>
                <a:noFill/>
                <a:tableStyleId>{ADC51835-EA22-41E7-A3CD-457B4F33C171}</a:tableStyleId>
              </a:tblPr>
              <a:tblGrid>
                <a:gridCol w="725850">
                  <a:extLst>
                    <a:ext uri="{9D8B030D-6E8A-4147-A177-3AD203B41FA5}">
                      <a16:colId xmlns:a16="http://schemas.microsoft.com/office/drawing/2014/main" val="20000"/>
                    </a:ext>
                  </a:extLst>
                </a:gridCol>
                <a:gridCol w="647375">
                  <a:extLst>
                    <a:ext uri="{9D8B030D-6E8A-4147-A177-3AD203B41FA5}">
                      <a16:colId xmlns:a16="http://schemas.microsoft.com/office/drawing/2014/main" val="20001"/>
                    </a:ext>
                  </a:extLst>
                </a:gridCol>
                <a:gridCol w="725850">
                  <a:extLst>
                    <a:ext uri="{9D8B030D-6E8A-4147-A177-3AD203B41FA5}">
                      <a16:colId xmlns:a16="http://schemas.microsoft.com/office/drawing/2014/main" val="20002"/>
                    </a:ext>
                  </a:extLst>
                </a:gridCol>
                <a:gridCol w="725850">
                  <a:extLst>
                    <a:ext uri="{9D8B030D-6E8A-4147-A177-3AD203B41FA5}">
                      <a16:colId xmlns:a16="http://schemas.microsoft.com/office/drawing/2014/main" val="20003"/>
                    </a:ext>
                  </a:extLst>
                </a:gridCol>
                <a:gridCol w="794500">
                  <a:extLst>
                    <a:ext uri="{9D8B030D-6E8A-4147-A177-3AD203B41FA5}">
                      <a16:colId xmlns:a16="http://schemas.microsoft.com/office/drawing/2014/main" val="20004"/>
                    </a:ext>
                  </a:extLst>
                </a:gridCol>
                <a:gridCol w="657175">
                  <a:extLst>
                    <a:ext uri="{9D8B030D-6E8A-4147-A177-3AD203B41FA5}">
                      <a16:colId xmlns:a16="http://schemas.microsoft.com/office/drawing/2014/main" val="20005"/>
                    </a:ext>
                  </a:extLst>
                </a:gridCol>
                <a:gridCol w="627725">
                  <a:extLst>
                    <a:ext uri="{9D8B030D-6E8A-4147-A177-3AD203B41FA5}">
                      <a16:colId xmlns:a16="http://schemas.microsoft.com/office/drawing/2014/main" val="20006"/>
                    </a:ext>
                  </a:extLst>
                </a:gridCol>
                <a:gridCol w="735650">
                  <a:extLst>
                    <a:ext uri="{9D8B030D-6E8A-4147-A177-3AD203B41FA5}">
                      <a16:colId xmlns:a16="http://schemas.microsoft.com/office/drawing/2014/main" val="20007"/>
                    </a:ext>
                  </a:extLst>
                </a:gridCol>
                <a:gridCol w="657175">
                  <a:extLst>
                    <a:ext uri="{9D8B030D-6E8A-4147-A177-3AD203B41FA5}">
                      <a16:colId xmlns:a16="http://schemas.microsoft.com/office/drawing/2014/main" val="20008"/>
                    </a:ext>
                  </a:extLst>
                </a:gridCol>
              </a:tblGrid>
              <a:tr h="774925">
                <a:tc>
                  <a:txBody>
                    <a:bodyPr/>
                    <a:lstStyle/>
                    <a:p>
                      <a:pPr marL="0" lvl="0" indent="0" algn="l" rtl="0">
                        <a:lnSpc>
                          <a:spcPct val="115000"/>
                        </a:lnSpc>
                        <a:spcBef>
                          <a:spcPts val="0"/>
                        </a:spcBef>
                        <a:spcAft>
                          <a:spcPts val="0"/>
                        </a:spcAft>
                        <a:buNone/>
                      </a:pPr>
                      <a:r>
                        <a:rPr lang="en-GB" sz="900">
                          <a:solidFill>
                            <a:srgbClr val="222222"/>
                          </a:solidFill>
                        </a:rPr>
                        <a:t>Total No of households in TA</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000" b="1">
                          <a:solidFill>
                            <a:srgbClr val="222222"/>
                          </a:solidFill>
                        </a:rPr>
                        <a:t>677</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GB" sz="1000" b="1">
                          <a:solidFill>
                            <a:srgbClr val="222222"/>
                          </a:solidFill>
                        </a:rPr>
                        <a:t>709</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GB" sz="1000" b="1">
                          <a:solidFill>
                            <a:srgbClr val="222222"/>
                          </a:solidFill>
                        </a:rPr>
                        <a:t>798</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GB" sz="1000" b="1">
                          <a:solidFill>
                            <a:srgbClr val="222222"/>
                          </a:solidFill>
                        </a:rPr>
                        <a:t>862</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GB" sz="1000" b="1">
                          <a:solidFill>
                            <a:srgbClr val="222222"/>
                          </a:solidFill>
                        </a:rPr>
                        <a:t>920</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00FF"/>
                    </a:solidFill>
                  </a:tcPr>
                </a:tc>
                <a:tc>
                  <a:txBody>
                    <a:bodyPr/>
                    <a:lstStyle/>
                    <a:p>
                      <a:pPr marL="0" lvl="0" indent="0" algn="ctr" rtl="0">
                        <a:lnSpc>
                          <a:spcPct val="115000"/>
                        </a:lnSpc>
                        <a:spcBef>
                          <a:spcPts val="0"/>
                        </a:spcBef>
                        <a:spcAft>
                          <a:spcPts val="0"/>
                        </a:spcAft>
                        <a:buNone/>
                      </a:pPr>
                      <a:r>
                        <a:rPr lang="en-GB" sz="1000" b="1">
                          <a:solidFill>
                            <a:srgbClr val="222222"/>
                          </a:solidFill>
                        </a:rPr>
                        <a:t>904</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78909C"/>
                    </a:solidFill>
                  </a:tcPr>
                </a:tc>
                <a:tc>
                  <a:txBody>
                    <a:bodyPr/>
                    <a:lstStyle/>
                    <a:p>
                      <a:pPr marL="0" lvl="0" indent="0" algn="ctr" rtl="0">
                        <a:lnSpc>
                          <a:spcPct val="115000"/>
                        </a:lnSpc>
                        <a:spcBef>
                          <a:spcPts val="0"/>
                        </a:spcBef>
                        <a:spcAft>
                          <a:spcPts val="0"/>
                        </a:spcAft>
                        <a:buNone/>
                      </a:pPr>
                      <a:r>
                        <a:rPr lang="en-GB" sz="1000" b="1">
                          <a:solidFill>
                            <a:srgbClr val="222222"/>
                          </a:solidFill>
                        </a:rPr>
                        <a:t>941</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D5A6BD"/>
                    </a:solidFill>
                  </a:tcPr>
                </a:tc>
                <a:tc>
                  <a:txBody>
                    <a:bodyPr/>
                    <a:lstStyle/>
                    <a:p>
                      <a:pPr marL="0" lvl="0" indent="0" algn="ctr" rtl="0">
                        <a:lnSpc>
                          <a:spcPct val="115000"/>
                        </a:lnSpc>
                        <a:spcBef>
                          <a:spcPts val="0"/>
                        </a:spcBef>
                        <a:spcAft>
                          <a:spcPts val="0"/>
                        </a:spcAft>
                        <a:buNone/>
                      </a:pPr>
                      <a:r>
                        <a:rPr lang="en-GB" sz="1000" b="1">
                          <a:solidFill>
                            <a:srgbClr val="222222"/>
                          </a:solidFill>
                        </a:rPr>
                        <a:t>971</a:t>
                      </a:r>
                      <a:endParaRPr sz="1000">
                        <a:solidFill>
                          <a:srgbClr val="222222"/>
                        </a:solidFill>
                      </a:endParaRPr>
                    </a:p>
                  </a:txBody>
                  <a:tcPr marL="25400" marR="25400" marT="25400" marB="25400" anchor="b">
                    <a:lnL w="7625" cap="flat" cmpd="sng">
                      <a:solidFill>
                        <a:srgbClr val="CCCCCC"/>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1" name="Google Shape;141;p30"/>
          <p:cNvSpPr txBox="1"/>
          <p:nvPr/>
        </p:nvSpPr>
        <p:spPr>
          <a:xfrm>
            <a:off x="1305300" y="2409875"/>
            <a:ext cx="5655000" cy="516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300" b="1"/>
          </a:p>
          <a:p>
            <a:pPr marL="0" lvl="0" indent="0" algn="l" rtl="0">
              <a:lnSpc>
                <a:spcPct val="115000"/>
              </a:lnSpc>
              <a:spcBef>
                <a:spcPts val="0"/>
              </a:spcBef>
              <a:spcAft>
                <a:spcPts val="0"/>
              </a:spcAft>
              <a:buNone/>
            </a:pPr>
            <a:endParaRPr sz="1300" b="1"/>
          </a:p>
          <a:p>
            <a:pPr marL="0" lvl="0" indent="0" algn="l" rtl="0">
              <a:lnSpc>
                <a:spcPct val="115000"/>
              </a:lnSpc>
              <a:spcBef>
                <a:spcPts val="0"/>
              </a:spcBef>
              <a:spcAft>
                <a:spcPts val="0"/>
              </a:spcAft>
              <a:buNone/>
            </a:pPr>
            <a:r>
              <a:rPr lang="en-GB" sz="1300" b="1"/>
              <a:t>Households in all forms of Temporary Accommodation </a:t>
            </a:r>
            <a:endParaRPr sz="1300" b="1"/>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p:txBody>
      </p:sp>
      <p:sp>
        <p:nvSpPr>
          <p:cNvPr id="142" name="Google Shape;142;p30"/>
          <p:cNvSpPr txBox="1"/>
          <p:nvPr/>
        </p:nvSpPr>
        <p:spPr>
          <a:xfrm>
            <a:off x="188300" y="516975"/>
            <a:ext cx="4548900" cy="3936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Char char="●"/>
            </a:pPr>
            <a:r>
              <a:rPr lang="en-GB" sz="1700">
                <a:solidFill>
                  <a:schemeClr val="dk1"/>
                </a:solidFill>
              </a:rPr>
              <a:t>Housing &amp; Temporary Accommodation </a:t>
            </a:r>
            <a:endParaRPr sz="17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p:nvPr/>
        </p:nvSpPr>
        <p:spPr>
          <a:xfrm>
            <a:off x="26550" y="1614300"/>
            <a:ext cx="9144000" cy="44865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600" b="1">
              <a:solidFill>
                <a:schemeClr val="dk1"/>
              </a:solidFill>
            </a:endParaRPr>
          </a:p>
          <a:p>
            <a:pPr marL="0" lvl="0" indent="0" algn="l" rtl="0">
              <a:lnSpc>
                <a:spcPct val="115000"/>
              </a:lnSpc>
              <a:spcBef>
                <a:spcPts val="0"/>
              </a:spcBef>
              <a:spcAft>
                <a:spcPts val="0"/>
              </a:spcAft>
              <a:buNone/>
            </a:pPr>
            <a:endParaRPr sz="1600" b="1">
              <a:solidFill>
                <a:schemeClr val="dk1"/>
              </a:solidFill>
            </a:endParaRPr>
          </a:p>
          <a:p>
            <a:pPr marL="0" lvl="0" indent="0" algn="l" rtl="0">
              <a:lnSpc>
                <a:spcPct val="115000"/>
              </a:lnSpc>
              <a:spcBef>
                <a:spcPts val="0"/>
              </a:spcBef>
              <a:spcAft>
                <a:spcPts val="0"/>
              </a:spcAft>
              <a:buNone/>
            </a:pPr>
            <a:endParaRPr sz="1600" b="1">
              <a:solidFill>
                <a:schemeClr val="dk1"/>
              </a:solidFill>
            </a:endParaRPr>
          </a:p>
        </p:txBody>
      </p:sp>
      <p:sp>
        <p:nvSpPr>
          <p:cNvPr id="148" name="Google Shape;148;p31"/>
          <p:cNvSpPr txBox="1"/>
          <p:nvPr/>
        </p:nvSpPr>
        <p:spPr>
          <a:xfrm>
            <a:off x="7858850" y="6510475"/>
            <a:ext cx="1367700" cy="5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rgbClr val="B7B7B7"/>
                </a:solidFill>
              </a:rPr>
              <a:t>Confidential</a:t>
            </a:r>
            <a:endParaRPr sz="1500">
              <a:solidFill>
                <a:srgbClr val="B7B7B7"/>
              </a:solidFill>
            </a:endParaRPr>
          </a:p>
        </p:txBody>
      </p:sp>
      <p:sp>
        <p:nvSpPr>
          <p:cNvPr id="149" name="Google Shape;149;p31"/>
          <p:cNvSpPr txBox="1"/>
          <p:nvPr/>
        </p:nvSpPr>
        <p:spPr>
          <a:xfrm>
            <a:off x="-26400" y="0"/>
            <a:ext cx="9196800" cy="94500"/>
          </a:xfrm>
          <a:prstGeom prst="rect">
            <a:avLst/>
          </a:prstGeom>
          <a:solidFill>
            <a:schemeClr val="lt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000"/>
              </a:spcAft>
              <a:buClr>
                <a:schemeClr val="dk1"/>
              </a:buClr>
              <a:buSzPts val="1100"/>
              <a:buFont typeface="Arial"/>
              <a:buNone/>
            </a:pPr>
            <a:endParaRPr sz="1900">
              <a:solidFill>
                <a:srgbClr val="002060"/>
              </a:solidFill>
            </a:endParaRPr>
          </a:p>
        </p:txBody>
      </p:sp>
      <p:pic>
        <p:nvPicPr>
          <p:cNvPr id="150" name="Google Shape;150;p31"/>
          <p:cNvPicPr preferRelativeResize="0"/>
          <p:nvPr/>
        </p:nvPicPr>
        <p:blipFill>
          <a:blip r:embed="rId3">
            <a:alphaModFix/>
          </a:blip>
          <a:stretch>
            <a:fillRect/>
          </a:stretch>
        </p:blipFill>
        <p:spPr>
          <a:xfrm>
            <a:off x="2787925" y="0"/>
            <a:ext cx="6043692" cy="4839675"/>
          </a:xfrm>
          <a:prstGeom prst="rect">
            <a:avLst/>
          </a:prstGeom>
          <a:noFill/>
          <a:ln>
            <a:noFill/>
          </a:ln>
        </p:spPr>
      </p:pic>
      <p:sp>
        <p:nvSpPr>
          <p:cNvPr id="151" name="Google Shape;151;p31"/>
          <p:cNvSpPr txBox="1"/>
          <p:nvPr/>
        </p:nvSpPr>
        <p:spPr>
          <a:xfrm>
            <a:off x="0" y="2571750"/>
            <a:ext cx="2787900" cy="15699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Over 80% of spend is on: - adult social care; </a:t>
            </a:r>
            <a:endParaRPr sz="1800">
              <a:solidFill>
                <a:schemeClr val="dk1"/>
              </a:solidFill>
            </a:endParaRPr>
          </a:p>
          <a:p>
            <a:pPr marL="0" lvl="0" indent="0" algn="l" rtl="0">
              <a:spcBef>
                <a:spcPts val="0"/>
              </a:spcBef>
              <a:spcAft>
                <a:spcPts val="0"/>
              </a:spcAft>
              <a:buNone/>
            </a:pPr>
            <a:r>
              <a:rPr lang="en-GB" sz="1800">
                <a:solidFill>
                  <a:schemeClr val="dk1"/>
                </a:solidFill>
              </a:rPr>
              <a:t>- children’s services &amp; </a:t>
            </a:r>
            <a:endParaRPr sz="1800">
              <a:solidFill>
                <a:schemeClr val="dk1"/>
              </a:solidFill>
            </a:endParaRPr>
          </a:p>
          <a:p>
            <a:pPr marL="0" lvl="0" indent="0" algn="l" rtl="0">
              <a:spcBef>
                <a:spcPts val="0"/>
              </a:spcBef>
              <a:spcAft>
                <a:spcPts val="0"/>
              </a:spcAft>
              <a:buNone/>
            </a:pPr>
            <a:r>
              <a:rPr lang="en-GB" sz="1800">
                <a:solidFill>
                  <a:schemeClr val="dk1"/>
                </a:solidFill>
              </a:rPr>
              <a:t>  schools; and </a:t>
            </a:r>
            <a:endParaRPr sz="1800">
              <a:solidFill>
                <a:schemeClr val="dk1"/>
              </a:solidFill>
            </a:endParaRPr>
          </a:p>
          <a:p>
            <a:pPr marL="0" lvl="0" indent="0" algn="l" rtl="0">
              <a:spcBef>
                <a:spcPts val="0"/>
              </a:spcBef>
              <a:spcAft>
                <a:spcPts val="0"/>
              </a:spcAft>
              <a:buNone/>
            </a:pPr>
            <a:r>
              <a:rPr lang="en-GB" sz="1800">
                <a:solidFill>
                  <a:schemeClr val="dk1"/>
                </a:solidFill>
              </a:rPr>
              <a:t>- community housing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2"/>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157" name="Google Shape;157;p32"/>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158" name="Google Shape;158;p32"/>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159" name="Google Shape;159;p32"/>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160" name="Google Shape;160;p32"/>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161" name="Google Shape;161;p32"/>
          <p:cNvSpPr txBox="1"/>
          <p:nvPr/>
        </p:nvSpPr>
        <p:spPr>
          <a:xfrm>
            <a:off x="989075" y="0"/>
            <a:ext cx="6779400" cy="5199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Proposal</a:t>
            </a:r>
            <a:endParaRPr sz="2200" b="1">
              <a:latin typeface="Open Sans"/>
              <a:ea typeface="Open Sans"/>
              <a:cs typeface="Open Sans"/>
              <a:sym typeface="Open Sans"/>
            </a:endParaRPr>
          </a:p>
        </p:txBody>
      </p:sp>
      <p:sp>
        <p:nvSpPr>
          <p:cNvPr id="162" name="Google Shape;162;p32"/>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163" name="Google Shape;163;p32"/>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164" name="Google Shape;164;p32"/>
          <p:cNvSpPr/>
          <p:nvPr/>
        </p:nvSpPr>
        <p:spPr>
          <a:xfrm>
            <a:off x="0" y="576775"/>
            <a:ext cx="8295600" cy="4566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lnSpc>
                <a:spcPct val="115000"/>
              </a:lnSpc>
              <a:spcBef>
                <a:spcPts val="0"/>
              </a:spcBef>
              <a:spcAft>
                <a:spcPts val="0"/>
              </a:spcAft>
              <a:buClr>
                <a:schemeClr val="dk2"/>
              </a:buClr>
              <a:buSzPts val="1600"/>
              <a:buChar char="●"/>
            </a:pPr>
            <a:r>
              <a:rPr lang="en-GB" sz="1600" b="1">
                <a:solidFill>
                  <a:schemeClr val="dk2"/>
                </a:solidFill>
              </a:rPr>
              <a:t>A robust resilience, prevention &amp; early intervention model</a:t>
            </a:r>
            <a:r>
              <a:rPr lang="en-GB" sz="1600">
                <a:solidFill>
                  <a:schemeClr val="dk2"/>
                </a:solidFill>
              </a:rPr>
              <a:t>, comprising - </a:t>
            </a:r>
            <a:r>
              <a:rPr lang="en-GB" sz="1600" b="1">
                <a:solidFill>
                  <a:schemeClr val="dk2"/>
                </a:solidFill>
              </a:rPr>
              <a:t>strong universal offer</a:t>
            </a:r>
            <a:r>
              <a:rPr lang="en-GB" sz="1600">
                <a:solidFill>
                  <a:schemeClr val="dk2"/>
                </a:solidFill>
              </a:rPr>
              <a:t>, including:</a:t>
            </a:r>
            <a:endParaRPr sz="1600">
              <a:solidFill>
                <a:schemeClr val="dk2"/>
              </a:solidFill>
            </a:endParaRPr>
          </a:p>
          <a:p>
            <a:pPr marL="457200" lvl="0" indent="-330200" algn="l" rtl="0">
              <a:lnSpc>
                <a:spcPct val="115000"/>
              </a:lnSpc>
              <a:spcBef>
                <a:spcPts val="1000"/>
              </a:spcBef>
              <a:spcAft>
                <a:spcPts val="0"/>
              </a:spcAft>
              <a:buClr>
                <a:schemeClr val="dk2"/>
              </a:buClr>
              <a:buSzPts val="1600"/>
              <a:buChar char="●"/>
            </a:pPr>
            <a:r>
              <a:rPr lang="en-GB" sz="1600">
                <a:solidFill>
                  <a:schemeClr val="dk2"/>
                </a:solidFill>
              </a:rPr>
              <a:t>On-line, on-phone &amp; helpful in-person (Community/Family Hubs / GH2) for those unable to use digital </a:t>
            </a:r>
            <a:endParaRPr sz="1600">
              <a:solidFill>
                <a:schemeClr val="dk2"/>
              </a:solidFill>
            </a:endParaRPr>
          </a:p>
          <a:p>
            <a:pPr marL="457200" lvl="0" indent="-330200" algn="l" rtl="0">
              <a:lnSpc>
                <a:spcPct val="115000"/>
              </a:lnSpc>
              <a:spcBef>
                <a:spcPts val="1000"/>
              </a:spcBef>
              <a:spcAft>
                <a:spcPts val="0"/>
              </a:spcAft>
              <a:buClr>
                <a:schemeClr val="dk2"/>
              </a:buClr>
              <a:buSzPts val="1600"/>
              <a:buChar char="●"/>
            </a:pPr>
            <a:r>
              <a:rPr lang="en-GB" sz="1600">
                <a:solidFill>
                  <a:schemeClr val="dk2"/>
                </a:solidFill>
              </a:rPr>
              <a:t>Easy to find &amp; understand information, advice, &amp; transactional business of the council (e.g. waste, highways, planning, paying for things); </a:t>
            </a:r>
            <a:endParaRPr sz="1600">
              <a:solidFill>
                <a:schemeClr val="dk2"/>
              </a:solidFill>
            </a:endParaRPr>
          </a:p>
          <a:p>
            <a:pPr marL="457200" lvl="0" indent="-330200" algn="l" rtl="0">
              <a:lnSpc>
                <a:spcPct val="115000"/>
              </a:lnSpc>
              <a:spcBef>
                <a:spcPts val="1000"/>
              </a:spcBef>
              <a:spcAft>
                <a:spcPts val="0"/>
              </a:spcAft>
              <a:buClr>
                <a:schemeClr val="dk2"/>
              </a:buClr>
              <a:buSzPts val="1600"/>
              <a:buChar char="●"/>
            </a:pPr>
            <a:r>
              <a:rPr lang="en-GB" sz="1600">
                <a:solidFill>
                  <a:schemeClr val="dk2"/>
                </a:solidFill>
              </a:rPr>
              <a:t>Plus pro-active signposting/hand-over to community &amp; VCFS offers to reduce isolation, increase volunteering and citizen participation; seeking feedback from residents on gaps and areas with scarce community offers</a:t>
            </a:r>
            <a:endParaRPr sz="1600">
              <a:solidFill>
                <a:schemeClr val="dk2"/>
              </a:solidFill>
            </a:endParaRPr>
          </a:p>
          <a:p>
            <a:pPr marL="457200" lvl="0" indent="-330200" algn="l" rtl="0">
              <a:lnSpc>
                <a:spcPct val="115000"/>
              </a:lnSpc>
              <a:spcBef>
                <a:spcPts val="1000"/>
              </a:spcBef>
              <a:spcAft>
                <a:spcPts val="1000"/>
              </a:spcAft>
              <a:buClr>
                <a:schemeClr val="dk2"/>
              </a:buClr>
              <a:buSzPts val="1600"/>
              <a:buChar char="●"/>
            </a:pPr>
            <a:r>
              <a:rPr lang="en-GB" sz="1600">
                <a:solidFill>
                  <a:schemeClr val="dk2"/>
                </a:solidFill>
              </a:rPr>
              <a:t>Preventing or delaying the need for services,  and reducing the number and duration of services once they are needed</a:t>
            </a:r>
            <a:endParaRPr sz="16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p:nvPr/>
        </p:nvSpPr>
        <p:spPr>
          <a:xfrm>
            <a:off x="3367775" y="3260000"/>
            <a:ext cx="2557800" cy="1210200"/>
          </a:xfrm>
          <a:prstGeom prst="ellipse">
            <a:avLst/>
          </a:prstGeom>
          <a:solidFill>
            <a:srgbClr val="B4A7D6"/>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Corporate Centre / Enabling Services </a:t>
            </a:r>
            <a:endParaRPr sz="1100" b="1"/>
          </a:p>
        </p:txBody>
      </p:sp>
      <p:pic>
        <p:nvPicPr>
          <p:cNvPr id="170" name="Google Shape;170;p33"/>
          <p:cNvPicPr preferRelativeResize="0"/>
          <p:nvPr/>
        </p:nvPicPr>
        <p:blipFill rotWithShape="1">
          <a:blip r:embed="rId3">
            <a:alphaModFix/>
          </a:blip>
          <a:srcRect t="4507" b="2943"/>
          <a:stretch/>
        </p:blipFill>
        <p:spPr>
          <a:xfrm>
            <a:off x="380200" y="0"/>
            <a:ext cx="8383599" cy="5143501"/>
          </a:xfrm>
          <a:prstGeom prst="rect">
            <a:avLst/>
          </a:prstGeom>
          <a:noFill/>
          <a:ln>
            <a:noFill/>
          </a:ln>
        </p:spPr>
      </p:pic>
      <p:sp>
        <p:nvSpPr>
          <p:cNvPr id="171" name="Google Shape;171;p33"/>
          <p:cNvSpPr txBox="1"/>
          <p:nvPr/>
        </p:nvSpPr>
        <p:spPr>
          <a:xfrm>
            <a:off x="0" y="4043450"/>
            <a:ext cx="9144000" cy="10473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4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GB" b="1">
                <a:solidFill>
                  <a:schemeClr val="dk1"/>
                </a:solidFill>
              </a:rPr>
              <a:t>“Working together to make a positive difference”</a:t>
            </a:r>
            <a:endParaRPr b="1">
              <a:solidFill>
                <a:schemeClr val="dk1"/>
              </a:solidFill>
            </a:endParaRPr>
          </a:p>
          <a:p>
            <a:pPr marL="0" lvl="0" indent="0" algn="just" rtl="0">
              <a:lnSpc>
                <a:spcPct val="115000"/>
              </a:lnSpc>
              <a:spcBef>
                <a:spcPts val="0"/>
              </a:spcBef>
              <a:spcAft>
                <a:spcPts val="1000"/>
              </a:spcAft>
              <a:buNone/>
            </a:pPr>
            <a:r>
              <a:rPr lang="en-GB" sz="1300">
                <a:solidFill>
                  <a:srgbClr val="002060"/>
                </a:solidFill>
              </a:rPr>
              <a:t>Orientate greater efforts to enable and support more people to be as resilient and independent as possible, whatever the challenges life presents, &amp; stand on their own two feet wherever &amp; whenever possible; leaving a greater proportion of the available resource and support for those for whom this is not going to be possible, or not possible all of the time.”</a:t>
            </a:r>
            <a:endParaRPr sz="1300" b="1">
              <a:solidFill>
                <a:schemeClr val="dk1"/>
              </a:solidFill>
            </a:endParaRPr>
          </a:p>
        </p:txBody>
      </p:sp>
      <p:sp>
        <p:nvSpPr>
          <p:cNvPr id="172" name="Google Shape;172;p33"/>
          <p:cNvSpPr/>
          <p:nvPr/>
        </p:nvSpPr>
        <p:spPr>
          <a:xfrm>
            <a:off x="3676750" y="3002850"/>
            <a:ext cx="1764000" cy="943500"/>
          </a:xfrm>
          <a:prstGeom prst="ellipse">
            <a:avLst/>
          </a:prstGeom>
          <a:solidFill>
            <a:srgbClr val="B4A7D6"/>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Corporate Centre / Enabling Services </a:t>
            </a:r>
            <a:endParaRPr sz="1100" b="1"/>
          </a:p>
        </p:txBody>
      </p:sp>
      <p:sp>
        <p:nvSpPr>
          <p:cNvPr id="173" name="Google Shape;173;p33"/>
          <p:cNvSpPr txBox="1"/>
          <p:nvPr/>
        </p:nvSpPr>
        <p:spPr>
          <a:xfrm rot="-2224210">
            <a:off x="337459" y="574770"/>
            <a:ext cx="1682170" cy="889628"/>
          </a:xfrm>
          <a:prstGeom prst="rect">
            <a:avLst/>
          </a:prstGeom>
          <a:noFill/>
          <a:ln w="9525" cap="flat" cmpd="sng">
            <a:solidFill>
              <a:srgbClr val="FF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FF0000"/>
                </a:solidFill>
              </a:rPr>
              <a:t>FINAL DESIGN UNDER DEVELOPMENT</a:t>
            </a:r>
            <a:endParaRPr b="1">
              <a:solidFill>
                <a:srgbClr val="FF0000"/>
              </a:solidFill>
            </a:endParaRPr>
          </a:p>
        </p:txBody>
      </p:sp>
      <p:sp>
        <p:nvSpPr>
          <p:cNvPr id="174" name="Google Shape;174;p33"/>
          <p:cNvSpPr txBox="1"/>
          <p:nvPr/>
        </p:nvSpPr>
        <p:spPr>
          <a:xfrm>
            <a:off x="2011800" y="135350"/>
            <a:ext cx="4697700" cy="51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chemeClr val="dk1"/>
                </a:solidFill>
              </a:rPr>
              <a:t>The Kingston Arch</a:t>
            </a:r>
            <a:endParaRPr sz="200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4"/>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180" name="Google Shape;180;p34"/>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181" name="Google Shape;181;p34"/>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182" name="Google Shape;182;p34"/>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183" name="Google Shape;183;p34"/>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184" name="Google Shape;184;p34"/>
          <p:cNvSpPr txBox="1"/>
          <p:nvPr/>
        </p:nvSpPr>
        <p:spPr>
          <a:xfrm>
            <a:off x="989075" y="0"/>
            <a:ext cx="6779400" cy="5199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Proposal</a:t>
            </a:r>
            <a:endParaRPr sz="2200" b="1">
              <a:latin typeface="Open Sans"/>
              <a:ea typeface="Open Sans"/>
              <a:cs typeface="Open Sans"/>
              <a:sym typeface="Open Sans"/>
            </a:endParaRPr>
          </a:p>
        </p:txBody>
      </p:sp>
      <p:sp>
        <p:nvSpPr>
          <p:cNvPr id="185" name="Google Shape;185;p34"/>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186" name="Google Shape;186;p34"/>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187" name="Google Shape;187;p34"/>
          <p:cNvSpPr/>
          <p:nvPr/>
        </p:nvSpPr>
        <p:spPr>
          <a:xfrm>
            <a:off x="0" y="833875"/>
            <a:ext cx="8295600" cy="43095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lnSpc>
                <a:spcPct val="115000"/>
              </a:lnSpc>
              <a:spcBef>
                <a:spcPts val="0"/>
              </a:spcBef>
              <a:spcAft>
                <a:spcPts val="0"/>
              </a:spcAft>
              <a:buClr>
                <a:schemeClr val="dk2"/>
              </a:buClr>
              <a:buSzPts val="1600"/>
              <a:buChar char="●"/>
            </a:pPr>
            <a:r>
              <a:rPr lang="en-GB" sz="1600" b="1">
                <a:solidFill>
                  <a:schemeClr val="dk2"/>
                </a:solidFill>
              </a:rPr>
              <a:t>Strengthened prevention &amp; early intervention approach</a:t>
            </a:r>
            <a:r>
              <a:rPr lang="en-GB" sz="1600">
                <a:solidFill>
                  <a:schemeClr val="dk2"/>
                </a:solidFill>
              </a:rPr>
              <a:t> to reduce growth in demand from people for whom the universal offer isn’t quite enough, e.g. those experiencing inequalities in accessing the universal offer; </a:t>
            </a:r>
            <a:endParaRPr sz="1600">
              <a:solidFill>
                <a:schemeClr val="dk2"/>
              </a:solidFill>
            </a:endParaRPr>
          </a:p>
          <a:p>
            <a:pPr marL="457200" lvl="0" indent="-330200" algn="l" rtl="0">
              <a:lnSpc>
                <a:spcPct val="115000"/>
              </a:lnSpc>
              <a:spcBef>
                <a:spcPts val="1000"/>
              </a:spcBef>
              <a:spcAft>
                <a:spcPts val="0"/>
              </a:spcAft>
              <a:buClr>
                <a:schemeClr val="dk2"/>
              </a:buClr>
              <a:buSzPts val="1600"/>
              <a:buChar char="●"/>
            </a:pPr>
            <a:r>
              <a:rPr lang="en-GB" sz="1600">
                <a:solidFill>
                  <a:schemeClr val="dk2"/>
                </a:solidFill>
              </a:rPr>
              <a:t>Together with ‘intensive-prevention’ approach for those with more complex needs identified using data so they can be supported &amp; prevented from developing higher needs, e.g. CYP SC, ASC, Housing need. </a:t>
            </a:r>
            <a:endParaRPr sz="1600">
              <a:solidFill>
                <a:schemeClr val="dk2"/>
              </a:solidFill>
            </a:endParaRPr>
          </a:p>
          <a:p>
            <a:pPr marL="457200" lvl="0" indent="-330200" algn="l" rtl="0">
              <a:lnSpc>
                <a:spcPct val="115000"/>
              </a:lnSpc>
              <a:spcBef>
                <a:spcPts val="1000"/>
              </a:spcBef>
              <a:spcAft>
                <a:spcPts val="0"/>
              </a:spcAft>
              <a:buClr>
                <a:schemeClr val="dk2"/>
              </a:buClr>
              <a:buSzPts val="1600"/>
              <a:buChar char="●"/>
            </a:pPr>
            <a:r>
              <a:rPr lang="en-GB" sz="1600">
                <a:solidFill>
                  <a:schemeClr val="dk2"/>
                </a:solidFill>
              </a:rPr>
              <a:t>This will enable scarce resources to be directed to those in greatest need, leaving more resource and staff-time for those residents (children, young people, families and adults) for whom some level of support will always be needed</a:t>
            </a:r>
            <a:endParaRPr sz="1600">
              <a:solidFill>
                <a:schemeClr val="dk2"/>
              </a:solidFill>
            </a:endParaRPr>
          </a:p>
          <a:p>
            <a:pPr marL="457200" lvl="0" indent="-330200" algn="l" rtl="0">
              <a:lnSpc>
                <a:spcPct val="115000"/>
              </a:lnSpc>
              <a:spcBef>
                <a:spcPts val="1000"/>
              </a:spcBef>
              <a:spcAft>
                <a:spcPts val="1000"/>
              </a:spcAft>
              <a:buClr>
                <a:schemeClr val="dk2"/>
              </a:buClr>
              <a:buSzPts val="1600"/>
              <a:buChar char="●"/>
            </a:pPr>
            <a:r>
              <a:rPr lang="en-GB" sz="1600">
                <a:solidFill>
                  <a:schemeClr val="dk2"/>
                </a:solidFill>
              </a:rPr>
              <a:t>Equity and equality needs to be intrinsic to the model (inclusive agenda) </a:t>
            </a:r>
            <a:endParaRPr sz="16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5"/>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193" name="Google Shape;193;p35"/>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194" name="Google Shape;194;p35"/>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195" name="Google Shape;195;p35"/>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196" name="Google Shape;196;p35"/>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197" name="Google Shape;197;p35"/>
          <p:cNvSpPr txBox="1"/>
          <p:nvPr/>
        </p:nvSpPr>
        <p:spPr>
          <a:xfrm>
            <a:off x="1028700" y="18125"/>
            <a:ext cx="6779400" cy="5883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Challenges</a:t>
            </a:r>
            <a:endParaRPr sz="2200" b="1">
              <a:latin typeface="Open Sans"/>
              <a:ea typeface="Open Sans"/>
              <a:cs typeface="Open Sans"/>
              <a:sym typeface="Open Sans"/>
            </a:endParaRPr>
          </a:p>
        </p:txBody>
      </p:sp>
      <p:pic>
        <p:nvPicPr>
          <p:cNvPr id="198" name="Google Shape;198;p35"/>
          <p:cNvPicPr preferRelativeResize="0"/>
          <p:nvPr/>
        </p:nvPicPr>
        <p:blipFill>
          <a:blip r:embed="rId8">
            <a:alphaModFix/>
          </a:blip>
          <a:stretch>
            <a:fillRect/>
          </a:stretch>
        </p:blipFill>
        <p:spPr>
          <a:xfrm>
            <a:off x="277888" y="135338"/>
            <a:ext cx="663425" cy="769064"/>
          </a:xfrm>
          <a:prstGeom prst="rect">
            <a:avLst/>
          </a:prstGeom>
          <a:noFill/>
          <a:ln>
            <a:noFill/>
          </a:ln>
        </p:spPr>
      </p:pic>
      <p:sp>
        <p:nvSpPr>
          <p:cNvPr id="199" name="Google Shape;199;p35"/>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200" name="Google Shape;200;p35"/>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201" name="Google Shape;201;p35"/>
          <p:cNvSpPr/>
          <p:nvPr/>
        </p:nvSpPr>
        <p:spPr>
          <a:xfrm>
            <a:off x="0" y="986275"/>
            <a:ext cx="8278200" cy="4070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Clr>
                <a:schemeClr val="dk2"/>
              </a:buClr>
              <a:buSzPts val="2000"/>
              <a:buChar char="●"/>
            </a:pPr>
            <a:r>
              <a:rPr lang="en-GB" sz="1800">
                <a:solidFill>
                  <a:schemeClr val="dk2"/>
                </a:solidFill>
              </a:rPr>
              <a:t>This isn’t an easy message for residents, many of whom have high expectations of what the council will ‘do for them’ </a:t>
            </a:r>
            <a:endParaRPr sz="1800">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a:solidFill>
                  <a:schemeClr val="dk2"/>
                </a:solidFill>
              </a:rPr>
              <a:t>How do we make this message easy for residents to understand - why it’s important for the borough in which they live; their contribution to the community they live in, are part of &amp; would like to see, given the constraints the council is facing </a:t>
            </a:r>
            <a:endParaRPr sz="1800">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a:solidFill>
                  <a:schemeClr val="dk2"/>
                </a:solidFill>
              </a:rPr>
              <a:t>Importance of language. Prevention mean different things to different people, and they aren’t necessarily terms that residents instantly understand</a:t>
            </a:r>
            <a:endParaRPr sz="1800">
              <a:solidFill>
                <a:schemeClr val="dk2"/>
              </a:solidFill>
            </a:endParaRPr>
          </a:p>
          <a:p>
            <a:pPr marL="457200" lvl="0" indent="-342900" algn="l" rtl="0">
              <a:lnSpc>
                <a:spcPct val="115000"/>
              </a:lnSpc>
              <a:spcBef>
                <a:spcPts val="1000"/>
              </a:spcBef>
              <a:spcAft>
                <a:spcPts val="1000"/>
              </a:spcAft>
              <a:buClr>
                <a:schemeClr val="dk2"/>
              </a:buClr>
              <a:buSzPts val="1800"/>
              <a:buChar char="●"/>
            </a:pPr>
            <a:r>
              <a:rPr lang="en-GB" sz="1800">
                <a:solidFill>
                  <a:schemeClr val="dk2"/>
                </a:solidFill>
              </a:rPr>
              <a:t>We need to work differently across the council and across the borough</a:t>
            </a:r>
            <a:endParaRPr sz="1800">
              <a:solidFill>
                <a:schemeClr val="dk2"/>
              </a:solidFill>
            </a:endParaRPr>
          </a:p>
        </p:txBody>
      </p:sp>
      <p:sp>
        <p:nvSpPr>
          <p:cNvPr id="202" name="Google Shape;202;p35"/>
          <p:cNvSpPr txBox="1"/>
          <p:nvPr/>
        </p:nvSpPr>
        <p:spPr>
          <a:xfrm>
            <a:off x="6927800" y="0"/>
            <a:ext cx="1367700" cy="5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rgbClr val="B7B7B7"/>
                </a:solidFill>
              </a:rPr>
              <a:t>Confidential</a:t>
            </a:r>
            <a:endParaRPr sz="1500">
              <a:solidFill>
                <a:srgbClr val="B7B7B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p:cNvPicPr preferRelativeResize="0"/>
          <p:nvPr/>
        </p:nvPicPr>
        <p:blipFill rotWithShape="1">
          <a:blip r:embed="rId3">
            <a:alphaModFix/>
          </a:blip>
          <a:srcRect l="43200" t="81618" r="579" b="1642"/>
          <a:stretch/>
        </p:blipFill>
        <p:spPr>
          <a:xfrm rot="5400000">
            <a:off x="6155751" y="2139950"/>
            <a:ext cx="5140900" cy="860999"/>
          </a:xfrm>
          <a:prstGeom prst="rect">
            <a:avLst/>
          </a:prstGeom>
          <a:noFill/>
          <a:ln>
            <a:noFill/>
          </a:ln>
        </p:spPr>
      </p:pic>
      <p:pic>
        <p:nvPicPr>
          <p:cNvPr id="208" name="Google Shape;208;p36"/>
          <p:cNvPicPr preferRelativeResize="0"/>
          <p:nvPr/>
        </p:nvPicPr>
        <p:blipFill rotWithShape="1">
          <a:blip r:embed="rId4">
            <a:alphaModFix/>
          </a:blip>
          <a:srcRect/>
          <a:stretch/>
        </p:blipFill>
        <p:spPr>
          <a:xfrm>
            <a:off x="8295488" y="519975"/>
            <a:ext cx="861225" cy="861199"/>
          </a:xfrm>
          <a:prstGeom prst="rect">
            <a:avLst/>
          </a:prstGeom>
          <a:noFill/>
          <a:ln>
            <a:noFill/>
          </a:ln>
        </p:spPr>
      </p:pic>
      <p:pic>
        <p:nvPicPr>
          <p:cNvPr id="209" name="Google Shape;209;p36"/>
          <p:cNvPicPr preferRelativeResize="0"/>
          <p:nvPr/>
        </p:nvPicPr>
        <p:blipFill rotWithShape="1">
          <a:blip r:embed="rId5">
            <a:alphaModFix/>
          </a:blip>
          <a:srcRect/>
          <a:stretch/>
        </p:blipFill>
        <p:spPr>
          <a:xfrm>
            <a:off x="8295488" y="2577363"/>
            <a:ext cx="861225" cy="861199"/>
          </a:xfrm>
          <a:prstGeom prst="rect">
            <a:avLst/>
          </a:prstGeom>
          <a:noFill/>
          <a:ln>
            <a:noFill/>
          </a:ln>
        </p:spPr>
      </p:pic>
      <p:pic>
        <p:nvPicPr>
          <p:cNvPr id="210" name="Google Shape;210;p36"/>
          <p:cNvPicPr preferRelativeResize="0"/>
          <p:nvPr/>
        </p:nvPicPr>
        <p:blipFill rotWithShape="1">
          <a:blip r:embed="rId6">
            <a:alphaModFix/>
          </a:blip>
          <a:srcRect/>
          <a:stretch/>
        </p:blipFill>
        <p:spPr>
          <a:xfrm>
            <a:off x="8295488" y="1548675"/>
            <a:ext cx="861225" cy="861199"/>
          </a:xfrm>
          <a:prstGeom prst="rect">
            <a:avLst/>
          </a:prstGeom>
          <a:noFill/>
          <a:ln>
            <a:noFill/>
          </a:ln>
        </p:spPr>
      </p:pic>
      <p:pic>
        <p:nvPicPr>
          <p:cNvPr id="211" name="Google Shape;211;p36"/>
          <p:cNvPicPr preferRelativeResize="0"/>
          <p:nvPr/>
        </p:nvPicPr>
        <p:blipFill rotWithShape="1">
          <a:blip r:embed="rId7">
            <a:alphaModFix/>
          </a:blip>
          <a:srcRect/>
          <a:stretch/>
        </p:blipFill>
        <p:spPr>
          <a:xfrm>
            <a:off x="8295488" y="3638625"/>
            <a:ext cx="861225" cy="861199"/>
          </a:xfrm>
          <a:prstGeom prst="rect">
            <a:avLst/>
          </a:prstGeom>
          <a:noFill/>
          <a:ln>
            <a:noFill/>
          </a:ln>
        </p:spPr>
      </p:pic>
      <p:sp>
        <p:nvSpPr>
          <p:cNvPr id="212" name="Google Shape;212;p36"/>
          <p:cNvSpPr txBox="1"/>
          <p:nvPr/>
        </p:nvSpPr>
        <p:spPr>
          <a:xfrm>
            <a:off x="1008875" y="71925"/>
            <a:ext cx="6779400" cy="534600"/>
          </a:xfrm>
          <a:prstGeom prst="rect">
            <a:avLst/>
          </a:prstGeom>
          <a:noFill/>
          <a:ln>
            <a:noFill/>
          </a:ln>
        </p:spPr>
        <p:txBody>
          <a:bodyPr spcFirstLastPara="1" wrap="square" lIns="0" tIns="7500" rIns="0" bIns="0" anchor="ctr" anchorCtr="0">
            <a:noAutofit/>
          </a:bodyPr>
          <a:lstStyle/>
          <a:p>
            <a:pPr marL="0" lvl="0" indent="0" algn="ctr" rtl="0">
              <a:spcBef>
                <a:spcPts val="0"/>
              </a:spcBef>
              <a:spcAft>
                <a:spcPts val="0"/>
              </a:spcAft>
              <a:buNone/>
            </a:pPr>
            <a:r>
              <a:rPr lang="en-GB" sz="2200" b="1">
                <a:latin typeface="Open Sans"/>
                <a:ea typeface="Open Sans"/>
                <a:cs typeface="Open Sans"/>
                <a:sym typeface="Open Sans"/>
              </a:rPr>
              <a:t>We Have Lots Happening Already</a:t>
            </a:r>
            <a:endParaRPr sz="2200" b="1">
              <a:latin typeface="Open Sans"/>
              <a:ea typeface="Open Sans"/>
              <a:cs typeface="Open Sans"/>
              <a:sym typeface="Open Sans"/>
            </a:endParaRPr>
          </a:p>
        </p:txBody>
      </p:sp>
      <p:pic>
        <p:nvPicPr>
          <p:cNvPr id="213" name="Google Shape;213;p36"/>
          <p:cNvPicPr preferRelativeResize="0"/>
          <p:nvPr/>
        </p:nvPicPr>
        <p:blipFill>
          <a:blip r:embed="rId8">
            <a:alphaModFix/>
          </a:blip>
          <a:stretch>
            <a:fillRect/>
          </a:stretch>
        </p:blipFill>
        <p:spPr>
          <a:xfrm>
            <a:off x="277888" y="135338"/>
            <a:ext cx="663425" cy="769064"/>
          </a:xfrm>
          <a:prstGeom prst="rect">
            <a:avLst/>
          </a:prstGeom>
          <a:noFill/>
          <a:ln>
            <a:noFill/>
          </a:ln>
        </p:spPr>
      </p:pic>
      <p:sp>
        <p:nvSpPr>
          <p:cNvPr id="214" name="Google Shape;214;p36"/>
          <p:cNvSpPr txBox="1"/>
          <p:nvPr/>
        </p:nvSpPr>
        <p:spPr>
          <a:xfrm>
            <a:off x="474025" y="986275"/>
            <a:ext cx="8238600" cy="3590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p:txBody>
      </p:sp>
      <p:sp>
        <p:nvSpPr>
          <p:cNvPr id="215" name="Google Shape;215;p36"/>
          <p:cNvSpPr txBox="1"/>
          <p:nvPr/>
        </p:nvSpPr>
        <p:spPr>
          <a:xfrm>
            <a:off x="474025" y="833875"/>
            <a:ext cx="8238600" cy="3113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700"/>
          </a:p>
        </p:txBody>
      </p:sp>
      <p:sp>
        <p:nvSpPr>
          <p:cNvPr id="216" name="Google Shape;216;p36"/>
          <p:cNvSpPr/>
          <p:nvPr/>
        </p:nvSpPr>
        <p:spPr>
          <a:xfrm>
            <a:off x="128825" y="606525"/>
            <a:ext cx="7938300" cy="45345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chemeClr val="dk2"/>
              </a:buClr>
              <a:buSzPts val="1800"/>
              <a:buChar char="●"/>
            </a:pPr>
            <a:r>
              <a:rPr lang="en-GB" sz="1800">
                <a:solidFill>
                  <a:schemeClr val="dk2"/>
                </a:solidFill>
              </a:rPr>
              <a:t>Connected Kingston: </a:t>
            </a:r>
            <a:r>
              <a:rPr lang="en-GB" sz="1800" u="sng">
                <a:solidFill>
                  <a:schemeClr val="hlink"/>
                </a:solidFill>
                <a:hlinkClick r:id="rId9"/>
              </a:rPr>
              <a:t>Digital Platform</a:t>
            </a:r>
            <a:r>
              <a:rPr lang="en-GB" sz="1800">
                <a:solidFill>
                  <a:schemeClr val="dk2"/>
                </a:solidFill>
              </a:rPr>
              <a:t>, Trained Community Champions Training, Community Connectors (jointly with the NHS)</a:t>
            </a:r>
            <a:endParaRPr sz="1800">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a:solidFill>
                  <a:schemeClr val="dk2"/>
                </a:solidFill>
              </a:rPr>
              <a:t>Community Hubs, Family Hubs &amp; VCS Hubs (next slide)</a:t>
            </a:r>
            <a:endParaRPr sz="1800">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a:solidFill>
                  <a:schemeClr val="dk2"/>
                </a:solidFill>
              </a:rPr>
              <a:t>Voluntary, Community &amp; Faith Sector: health creation in many places &amp; spaces, with lots of different groups of residents</a:t>
            </a:r>
            <a:endParaRPr sz="1800">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a:solidFill>
                  <a:schemeClr val="dk2"/>
                </a:solidFill>
              </a:rPr>
              <a:t>Prevention of escalating need through self care; &amp; provision of commissioned services with higher trained staff (Information Advice &amp; Guidance offer, CAK, MIND, Staywell, Welcare, Homestart, etc)</a:t>
            </a:r>
            <a:endParaRPr sz="1800">
              <a:solidFill>
                <a:schemeClr val="dk2"/>
              </a:solidFill>
            </a:endParaRPr>
          </a:p>
          <a:p>
            <a:pPr marL="457200" lvl="0" indent="-342900" algn="l" rtl="0">
              <a:lnSpc>
                <a:spcPct val="115000"/>
              </a:lnSpc>
              <a:spcBef>
                <a:spcPts val="1000"/>
              </a:spcBef>
              <a:spcAft>
                <a:spcPts val="0"/>
              </a:spcAft>
              <a:buClr>
                <a:schemeClr val="dk2"/>
              </a:buClr>
              <a:buSzPts val="1800"/>
              <a:buChar char="●"/>
            </a:pPr>
            <a:r>
              <a:rPr lang="en-GB" sz="1800">
                <a:solidFill>
                  <a:schemeClr val="dk2"/>
                </a:solidFill>
              </a:rPr>
              <a:t>Targeted offers: Financial Inclusion Team; Strengthening Families: using a data informed approach to target this support earlier to key cohorts</a:t>
            </a:r>
            <a:endParaRPr sz="1800">
              <a:solidFill>
                <a:schemeClr val="dk2"/>
              </a:solidFill>
            </a:endParaRPr>
          </a:p>
          <a:p>
            <a:pPr marL="457200" lvl="0" indent="0" algn="l" rtl="0">
              <a:lnSpc>
                <a:spcPct val="115000"/>
              </a:lnSpc>
              <a:spcBef>
                <a:spcPts val="1000"/>
              </a:spcBef>
              <a:spcAft>
                <a:spcPts val="1000"/>
              </a:spcAft>
              <a:buNone/>
            </a:pPr>
            <a:endParaRPr sz="1800">
              <a:solidFill>
                <a:schemeClr val="dk2"/>
              </a:solidFill>
            </a:endParaRPr>
          </a:p>
        </p:txBody>
      </p:sp>
      <p:sp>
        <p:nvSpPr>
          <p:cNvPr id="217" name="Google Shape;217;p36"/>
          <p:cNvSpPr txBox="1"/>
          <p:nvPr/>
        </p:nvSpPr>
        <p:spPr>
          <a:xfrm>
            <a:off x="6927800" y="0"/>
            <a:ext cx="1367700" cy="5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rgbClr val="B7B7B7"/>
                </a:solidFill>
              </a:rPr>
              <a:t>Confidential</a:t>
            </a:r>
            <a:endParaRPr sz="1500">
              <a:solidFill>
                <a:srgbClr val="B7B7B7"/>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05C0A"/>
      </a:accent1>
      <a:accent2>
        <a:srgbClr val="212121"/>
      </a:accent2>
      <a:accent3>
        <a:srgbClr val="FBBD24"/>
      </a:accent3>
      <a:accent4>
        <a:srgbClr val="E689CA"/>
      </a:accent4>
      <a:accent5>
        <a:srgbClr val="5B9DC0"/>
      </a:accent5>
      <a:accent6>
        <a:srgbClr val="108243"/>
      </a:accent6>
      <a:hlink>
        <a:srgbClr val="163C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1379</Words>
  <Application>Microsoft Office PowerPoint</Application>
  <PresentationFormat>On-screen Show (16:9)</PresentationFormat>
  <Paragraphs>147</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Calibri</vt:lpstr>
      <vt:lpstr>Open Sans</vt:lpstr>
      <vt:lpstr>Arial</vt:lpstr>
      <vt:lpstr>Simple Light</vt:lpstr>
      <vt:lpstr>Simple Light</vt:lpstr>
      <vt:lpstr>  Prevention &amp; Early Intervention Approach for Kingston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Prevention &amp; Early Intervention Approach for Kingston   </dc:title>
  <dc:creator>Camilla Wheal</dc:creator>
  <cp:lastModifiedBy>Camilla Wheal</cp:lastModifiedBy>
  <cp:revision>1</cp:revision>
  <dcterms:modified xsi:type="dcterms:W3CDTF">2024-03-20T07:20:46Z</dcterms:modified>
</cp:coreProperties>
</file>